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Lst>
  <p:notesMasterIdLst>
    <p:notesMasterId r:id="rId24"/>
  </p:notesMasterIdLst>
  <p:handoutMasterIdLst>
    <p:handoutMasterId r:id="rId25"/>
  </p:handoutMasterIdLst>
  <p:sldIdLst>
    <p:sldId id="256" r:id="rId3"/>
    <p:sldId id="285" r:id="rId4"/>
    <p:sldId id="270" r:id="rId5"/>
    <p:sldId id="257" r:id="rId6"/>
    <p:sldId id="269" r:id="rId7"/>
    <p:sldId id="258" r:id="rId8"/>
    <p:sldId id="271" r:id="rId9"/>
    <p:sldId id="282" r:id="rId10"/>
    <p:sldId id="264" r:id="rId11"/>
    <p:sldId id="276" r:id="rId12"/>
    <p:sldId id="277" r:id="rId13"/>
    <p:sldId id="286" r:id="rId14"/>
    <p:sldId id="266" r:id="rId15"/>
    <p:sldId id="267" r:id="rId16"/>
    <p:sldId id="278" r:id="rId17"/>
    <p:sldId id="268" r:id="rId18"/>
    <p:sldId id="288" r:id="rId19"/>
    <p:sldId id="275" r:id="rId20"/>
    <p:sldId id="289" r:id="rId21"/>
    <p:sldId id="260" r:id="rId22"/>
    <p:sldId id="261" r:id="rId23"/>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9EC66F-F7E9-4A24-B988-5029C0100B9D}">
          <p14:sldIdLst>
            <p14:sldId id="256"/>
            <p14:sldId id="285"/>
            <p14:sldId id="270"/>
            <p14:sldId id="257"/>
          </p14:sldIdLst>
        </p14:section>
        <p14:section name="Untitled Section" id="{C5679320-6B7F-4BBA-8CEF-BEF9AA2FA683}">
          <p14:sldIdLst>
            <p14:sldId id="269"/>
            <p14:sldId id="258"/>
            <p14:sldId id="271"/>
            <p14:sldId id="282"/>
            <p14:sldId id="264"/>
            <p14:sldId id="276"/>
            <p14:sldId id="277"/>
            <p14:sldId id="286"/>
            <p14:sldId id="266"/>
            <p14:sldId id="267"/>
            <p14:sldId id="278"/>
            <p14:sldId id="268"/>
            <p14:sldId id="288"/>
            <p14:sldId id="275"/>
            <p14:sldId id="289"/>
            <p14:sldId id="260"/>
            <p14:sldId id="26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11">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O'Leary" initials="LO"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71886" autoAdjust="0"/>
  </p:normalViewPr>
  <p:slideViewPr>
    <p:cSldViewPr>
      <p:cViewPr varScale="1">
        <p:scale>
          <a:sx n="83" d="100"/>
          <a:sy n="83" d="100"/>
        </p:scale>
        <p:origin x="-2424" y="-84"/>
      </p:cViewPr>
      <p:guideLst>
        <p:guide orient="horz" pos="2160"/>
        <p:guide pos="2880"/>
      </p:guideLst>
    </p:cSldViewPr>
  </p:slideViewPr>
  <p:outlineViewPr>
    <p:cViewPr>
      <p:scale>
        <a:sx n="33" d="100"/>
        <a:sy n="33" d="100"/>
      </p:scale>
      <p:origin x="0" y="42"/>
    </p:cViewPr>
  </p:outlineViewPr>
  <p:notesTextViewPr>
    <p:cViewPr>
      <p:scale>
        <a:sx n="1" d="1"/>
        <a:sy n="1" d="1"/>
      </p:scale>
      <p:origin x="0" y="0"/>
    </p:cViewPr>
  </p:notesTextViewPr>
  <p:sorterViewPr>
    <p:cViewPr>
      <p:scale>
        <a:sx n="100" d="100"/>
        <a:sy n="100" d="100"/>
      </p:scale>
      <p:origin x="0" y="12"/>
    </p:cViewPr>
  </p:sorterViewPr>
  <p:notesViewPr>
    <p:cSldViewPr>
      <p:cViewPr varScale="1">
        <p:scale>
          <a:sx n="56" d="100"/>
          <a:sy n="56" d="100"/>
        </p:scale>
        <p:origin x="1998" y="84"/>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1"/>
            <a:ext cx="2921582" cy="493633"/>
          </a:xfrm>
          <a:prstGeom prst="rect">
            <a:avLst/>
          </a:prstGeom>
        </p:spPr>
        <p:txBody>
          <a:bodyPr vert="horz" lIns="91440" tIns="45720" rIns="91440" bIns="45720" rtlCol="0"/>
          <a:lstStyle>
            <a:lvl1pPr algn="r">
              <a:defRPr sz="1200"/>
            </a:lvl1pPr>
          </a:lstStyle>
          <a:p>
            <a:fld id="{4D1277CE-26EC-4034-A3A6-90BC518841D5}" type="datetimeFigureOut">
              <a:rPr lang="en-GB" smtClean="0"/>
              <a:pPr/>
              <a:t>09/08/2016</a:t>
            </a:fld>
            <a:endParaRPr lang="en-GB"/>
          </a:p>
        </p:txBody>
      </p:sp>
      <p:sp>
        <p:nvSpPr>
          <p:cNvPr id="4" name="Footer Placeholder 3"/>
          <p:cNvSpPr>
            <a:spLocks noGrp="1"/>
          </p:cNvSpPr>
          <p:nvPr>
            <p:ph type="ftr" sz="quarter" idx="2"/>
          </p:nvPr>
        </p:nvSpPr>
        <p:spPr>
          <a:xfrm>
            <a:off x="0" y="9377317"/>
            <a:ext cx="2921582"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7"/>
            <a:ext cx="2921582" cy="493633"/>
          </a:xfrm>
          <a:prstGeom prst="rect">
            <a:avLst/>
          </a:prstGeom>
        </p:spPr>
        <p:txBody>
          <a:bodyPr vert="horz" lIns="91440" tIns="45720" rIns="91440" bIns="45720" rtlCol="0" anchor="b"/>
          <a:lstStyle>
            <a:lvl1pPr algn="r">
              <a:defRPr sz="1200"/>
            </a:lvl1pPr>
          </a:lstStyle>
          <a:p>
            <a:fld id="{920DDA3B-939E-4D77-B3EF-39B04B39BFB6}" type="slidenum">
              <a:rPr lang="en-GB" smtClean="0"/>
              <a:pPr/>
              <a:t>‹#›</a:t>
            </a:fld>
            <a:endParaRPr lang="en-GB"/>
          </a:p>
        </p:txBody>
      </p:sp>
    </p:spTree>
    <p:extLst>
      <p:ext uri="{BB962C8B-B14F-4D97-AF65-F5344CB8AC3E}">
        <p14:creationId xmlns:p14="http://schemas.microsoft.com/office/powerpoint/2010/main" val="328186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1"/>
            <a:ext cx="2921582" cy="493633"/>
          </a:xfrm>
          <a:prstGeom prst="rect">
            <a:avLst/>
          </a:prstGeom>
        </p:spPr>
        <p:txBody>
          <a:bodyPr vert="horz" lIns="91440" tIns="45720" rIns="91440" bIns="45720" rtlCol="0"/>
          <a:lstStyle>
            <a:lvl1pPr algn="r">
              <a:defRPr sz="1200"/>
            </a:lvl1pPr>
          </a:lstStyle>
          <a:p>
            <a:fld id="{B2864BDD-C9B7-4127-8120-F0468600F7A2}" type="datetimeFigureOut">
              <a:rPr lang="en-GB" smtClean="0"/>
              <a:pPr/>
              <a:t>09/08/2016</a:t>
            </a:fld>
            <a:endParaRPr lang="en-GB"/>
          </a:p>
        </p:txBody>
      </p:sp>
      <p:sp>
        <p:nvSpPr>
          <p:cNvPr id="4" name="Slide Image Placeholder 3"/>
          <p:cNvSpPr>
            <a:spLocks noGrp="1" noRot="1" noChangeAspect="1"/>
          </p:cNvSpPr>
          <p:nvPr>
            <p:ph type="sldImg" idx="2"/>
          </p:nvPr>
        </p:nvSpPr>
        <p:spPr>
          <a:xfrm>
            <a:off x="903288" y="741363"/>
            <a:ext cx="4935537" cy="37004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6"/>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3633"/>
          </a:xfrm>
          <a:prstGeom prst="rect">
            <a:avLst/>
          </a:prstGeom>
        </p:spPr>
        <p:txBody>
          <a:bodyPr vert="horz" lIns="91440" tIns="45720" rIns="91440" bIns="45720" rtlCol="0" anchor="b"/>
          <a:lstStyle>
            <a:lvl1pPr algn="r">
              <a:defRPr sz="1200"/>
            </a:lvl1pPr>
          </a:lstStyle>
          <a:p>
            <a:fld id="{F2067E9F-1D15-454E-ACCD-000CD7F613A6}" type="slidenum">
              <a:rPr lang="en-GB" smtClean="0"/>
              <a:pPr/>
              <a:t>‹#›</a:t>
            </a:fld>
            <a:endParaRPr lang="en-GB"/>
          </a:p>
        </p:txBody>
      </p:sp>
    </p:spTree>
    <p:extLst>
      <p:ext uri="{BB962C8B-B14F-4D97-AF65-F5344CB8AC3E}">
        <p14:creationId xmlns:p14="http://schemas.microsoft.com/office/powerpoint/2010/main" val="252302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2</a:t>
            </a:fld>
            <a:endParaRPr lang="en-GB"/>
          </a:p>
        </p:txBody>
      </p:sp>
    </p:spTree>
    <p:extLst>
      <p:ext uri="{BB962C8B-B14F-4D97-AF65-F5344CB8AC3E}">
        <p14:creationId xmlns:p14="http://schemas.microsoft.com/office/powerpoint/2010/main" val="329275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Increase in</a:t>
            </a:r>
            <a:r>
              <a:rPr lang="en-GB" baseline="0" dirty="0" smtClean="0"/>
              <a:t> prevalence of pupils with intellectual disabilities in mainstream education (primary and secondary school), reduction in special schools </a:t>
            </a:r>
            <a:endParaRPr lang="en-GB" dirty="0" smtClean="0"/>
          </a:p>
          <a:p>
            <a:endParaRPr lang="en-GB" dirty="0" smtClean="0"/>
          </a:p>
          <a:p>
            <a:endParaRPr lang="en-GB" dirty="0" smtClean="0"/>
          </a:p>
          <a:p>
            <a:r>
              <a:rPr lang="en-GB" dirty="0" smtClean="0"/>
              <a:t>53.84%</a:t>
            </a:r>
            <a:r>
              <a:rPr lang="en-GB" baseline="0" dirty="0" smtClean="0"/>
              <a:t>  in mainstream education in 2008</a:t>
            </a:r>
          </a:p>
          <a:p>
            <a:r>
              <a:rPr lang="en-GB" baseline="0" dirty="0" smtClean="0"/>
              <a:t>70.19% in mainstream education 2015</a:t>
            </a:r>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11</a:t>
            </a:fld>
            <a:endParaRPr lang="en-GB"/>
          </a:p>
        </p:txBody>
      </p:sp>
    </p:spTree>
    <p:extLst>
      <p:ext uri="{BB962C8B-B14F-4D97-AF65-F5344CB8AC3E}">
        <p14:creationId xmlns:p14="http://schemas.microsoft.com/office/powerpoint/2010/main" val="124555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Increase in</a:t>
            </a:r>
            <a:r>
              <a:rPr lang="en-GB" baseline="0" dirty="0" smtClean="0"/>
              <a:t> prevalence of pupils with intellectual disabilities in mainstream education (primary and secondary school), reduction in special schools </a:t>
            </a:r>
            <a:endParaRPr lang="en-GB" dirty="0" smtClean="0"/>
          </a:p>
          <a:p>
            <a:endParaRPr lang="en-GB" dirty="0" smtClean="0"/>
          </a:p>
          <a:p>
            <a:endParaRPr lang="en-GB" dirty="0" smtClean="0"/>
          </a:p>
          <a:p>
            <a:r>
              <a:rPr lang="en-GB" dirty="0" smtClean="0"/>
              <a:t>53.84%</a:t>
            </a:r>
            <a:r>
              <a:rPr lang="en-GB" baseline="0" dirty="0" smtClean="0"/>
              <a:t>  in mainstream education in 2008</a:t>
            </a:r>
          </a:p>
          <a:p>
            <a:r>
              <a:rPr lang="en-GB" baseline="0" dirty="0" smtClean="0"/>
              <a:t>70.19% in mainstream education 2015</a:t>
            </a:r>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12</a:t>
            </a:fld>
            <a:endParaRPr lang="en-GB"/>
          </a:p>
        </p:txBody>
      </p:sp>
    </p:spTree>
    <p:extLst>
      <p:ext uri="{BB962C8B-B14F-4D97-AF65-F5344CB8AC3E}">
        <p14:creationId xmlns:p14="http://schemas.microsoft.com/office/powerpoint/2010/main" val="124555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13</a:t>
            </a:fld>
            <a:endParaRPr lang="en-GB"/>
          </a:p>
        </p:txBody>
      </p:sp>
    </p:spTree>
    <p:extLst>
      <p:ext uri="{BB962C8B-B14F-4D97-AF65-F5344CB8AC3E}">
        <p14:creationId xmlns:p14="http://schemas.microsoft.com/office/powerpoint/2010/main" val="165988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More males than females are identified as having ASD. In 2015, 83.68% of pupils with ASD were male and 16.32% were female. These proportions have been similar since 2008, although a slight increase in the proportion of females can be seen up until 2015. </a:t>
            </a:r>
          </a:p>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14</a:t>
            </a:fld>
            <a:endParaRPr lang="en-GB"/>
          </a:p>
        </p:txBody>
      </p:sp>
    </p:spTree>
    <p:extLst>
      <p:ext uri="{BB962C8B-B14F-4D97-AF65-F5344CB8AC3E}">
        <p14:creationId xmlns:p14="http://schemas.microsoft.com/office/powerpoint/2010/main" val="31748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15</a:t>
            </a:fld>
            <a:endParaRPr lang="en-GB"/>
          </a:p>
        </p:txBody>
      </p:sp>
    </p:spTree>
    <p:extLst>
      <p:ext uri="{BB962C8B-B14F-4D97-AF65-F5344CB8AC3E}">
        <p14:creationId xmlns:p14="http://schemas.microsoft.com/office/powerpoint/2010/main" val="411454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16</a:t>
            </a:fld>
            <a:endParaRPr lang="en-GB"/>
          </a:p>
        </p:txBody>
      </p:sp>
    </p:spTree>
    <p:extLst>
      <p:ext uri="{BB962C8B-B14F-4D97-AF65-F5344CB8AC3E}">
        <p14:creationId xmlns:p14="http://schemas.microsoft.com/office/powerpoint/2010/main" val="71821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17</a:t>
            </a:fld>
            <a:endParaRPr lang="en-GB"/>
          </a:p>
        </p:txBody>
      </p:sp>
    </p:spTree>
    <p:extLst>
      <p:ext uri="{BB962C8B-B14F-4D97-AF65-F5344CB8AC3E}">
        <p14:creationId xmlns:p14="http://schemas.microsoft.com/office/powerpoint/2010/main" val="71821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Perce</a:t>
            </a:r>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19</a:t>
            </a:fld>
            <a:endParaRPr lang="en-GB"/>
          </a:p>
        </p:txBody>
      </p:sp>
    </p:spTree>
    <p:extLst>
      <p:ext uri="{BB962C8B-B14F-4D97-AF65-F5344CB8AC3E}">
        <p14:creationId xmlns:p14="http://schemas.microsoft.com/office/powerpoint/2010/main" val="62201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20</a:t>
            </a:fld>
            <a:endParaRPr lang="en-GB"/>
          </a:p>
        </p:txBody>
      </p:sp>
    </p:spTree>
    <p:extLst>
      <p:ext uri="{BB962C8B-B14F-4D97-AF65-F5344CB8AC3E}">
        <p14:creationId xmlns:p14="http://schemas.microsoft.com/office/powerpoint/2010/main" val="54764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3</a:t>
            </a:fld>
            <a:endParaRPr lang="en-GB"/>
          </a:p>
        </p:txBody>
      </p:sp>
    </p:spTree>
    <p:extLst>
      <p:ext uri="{BB962C8B-B14F-4D97-AF65-F5344CB8AC3E}">
        <p14:creationId xmlns:p14="http://schemas.microsoft.com/office/powerpoint/2010/main" val="124209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Keys to life recommendation 39</a:t>
            </a:r>
            <a:r>
              <a:rPr lang="en-GB" baseline="0" dirty="0" smtClean="0"/>
              <a:t> </a:t>
            </a:r>
            <a:r>
              <a:rPr lang="en-GB" dirty="0" smtClean="0"/>
              <a:t>:</a:t>
            </a:r>
            <a:r>
              <a:rPr lang="en-GB" baseline="0" dirty="0" smtClean="0"/>
              <a:t> Develop informed transition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report on the impact of implementation of the Children and Young Peoples’ Act for people in these population groups.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This GIFERC which is </a:t>
            </a:r>
            <a:r>
              <a:rPr lang="en-GB" sz="1200" kern="1200" dirty="0" err="1" smtClean="0">
                <a:solidFill>
                  <a:schemeClr val="tx1"/>
                </a:solidFill>
                <a:effectLst/>
                <a:latin typeface="+mn-lt"/>
                <a:ea typeface="+mn-ea"/>
                <a:cs typeface="+mn-cs"/>
              </a:rPr>
              <a:t>centrede</a:t>
            </a:r>
            <a:r>
              <a:rPr lang="en-GB" sz="1200" kern="1200" dirty="0" smtClean="0">
                <a:solidFill>
                  <a:schemeClr val="tx1"/>
                </a:solidFill>
                <a:effectLst/>
                <a:latin typeface="+mn-lt"/>
                <a:ea typeface="+mn-ea"/>
                <a:cs typeface="+mn-cs"/>
              </a:rPr>
              <a:t> on </a:t>
            </a:r>
            <a:r>
              <a:rPr lang="en-GB" baseline="0" dirty="0" smtClean="0"/>
              <a:t> Getting it right for every child centres on improving, focuses on the responsiveness of services for the needs of </a:t>
            </a:r>
            <a:r>
              <a:rPr lang="en-GB" baseline="0" dirty="0" err="1" smtClean="0"/>
              <a:t>chidlren</a:t>
            </a:r>
            <a:r>
              <a:rPr lang="en-GB" baseline="0" dirty="0" smtClean="0"/>
              <a:t> </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2067E9F-1D15-454E-ACCD-000CD7F613A6}" type="slidenum">
              <a:rPr lang="en-GB" smtClean="0"/>
              <a:pPr/>
              <a:t>4</a:t>
            </a:fld>
            <a:endParaRPr lang="en-GB"/>
          </a:p>
        </p:txBody>
      </p:sp>
    </p:spTree>
    <p:extLst>
      <p:ext uri="{BB962C8B-B14F-4D97-AF65-F5344CB8AC3E}">
        <p14:creationId xmlns:p14="http://schemas.microsoft.com/office/powerpoint/2010/main" val="115612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5</a:t>
            </a:fld>
            <a:endParaRPr lang="en-GB"/>
          </a:p>
        </p:txBody>
      </p:sp>
    </p:spTree>
    <p:extLst>
      <p:ext uri="{BB962C8B-B14F-4D97-AF65-F5344CB8AC3E}">
        <p14:creationId xmlns:p14="http://schemas.microsoft.com/office/powerpoint/2010/main" val="342101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6</a:t>
            </a:fld>
            <a:endParaRPr lang="en-GB"/>
          </a:p>
        </p:txBody>
      </p:sp>
    </p:spTree>
    <p:extLst>
      <p:ext uri="{BB962C8B-B14F-4D97-AF65-F5344CB8AC3E}">
        <p14:creationId xmlns:p14="http://schemas.microsoft.com/office/powerpoint/2010/main" val="19755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Pupil Census in Scotland is carried out on a yearly basis in September (Scottish Government, 2015). The information is collected electronically from schools’ management information systems through the </a:t>
            </a:r>
            <a:r>
              <a:rPr lang="en-GB" sz="1200" kern="1200" dirty="0" err="1" smtClean="0">
                <a:solidFill>
                  <a:schemeClr val="tx1"/>
                </a:solidFill>
                <a:effectLst/>
                <a:latin typeface="+mn-lt"/>
                <a:ea typeface="+mn-ea"/>
                <a:cs typeface="+mn-cs"/>
              </a:rPr>
              <a:t>ScotXed</a:t>
            </a:r>
            <a:r>
              <a:rPr lang="en-GB" sz="1200" kern="1200" dirty="0" smtClean="0">
                <a:solidFill>
                  <a:schemeClr val="tx1"/>
                </a:solidFill>
                <a:effectLst/>
                <a:latin typeface="+mn-lt"/>
                <a:ea typeface="+mn-ea"/>
                <a:cs typeface="+mn-cs"/>
              </a:rPr>
              <a:t> programme. </a:t>
            </a:r>
            <a:r>
              <a:rPr lang="en-GB" sz="1200" kern="1200" dirty="0" err="1" smtClean="0">
                <a:solidFill>
                  <a:schemeClr val="tx1"/>
                </a:solidFill>
                <a:effectLst/>
                <a:latin typeface="+mn-lt"/>
                <a:ea typeface="+mn-ea"/>
                <a:cs typeface="+mn-cs"/>
              </a:rPr>
              <a:t>ScotXed</a:t>
            </a:r>
            <a:r>
              <a:rPr lang="en-GB" sz="1200" kern="1200" dirty="0" smtClean="0">
                <a:solidFill>
                  <a:schemeClr val="tx1"/>
                </a:solidFill>
                <a:effectLst/>
                <a:latin typeface="+mn-lt"/>
                <a:ea typeface="+mn-ea"/>
                <a:cs typeface="+mn-cs"/>
              </a:rPr>
              <a:t> ensures that data exchanges are effective and secure</a:t>
            </a:r>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7</a:t>
            </a:fld>
            <a:endParaRPr lang="en-GB"/>
          </a:p>
        </p:txBody>
      </p:sp>
    </p:spTree>
    <p:extLst>
      <p:ext uri="{BB962C8B-B14F-4D97-AF65-F5344CB8AC3E}">
        <p14:creationId xmlns:p14="http://schemas.microsoft.com/office/powerpoint/2010/main" val="243837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8</a:t>
            </a:fld>
            <a:endParaRPr lang="en-GB"/>
          </a:p>
        </p:txBody>
      </p:sp>
    </p:spTree>
    <p:extLst>
      <p:ext uri="{BB962C8B-B14F-4D97-AF65-F5344CB8AC3E}">
        <p14:creationId xmlns:p14="http://schemas.microsoft.com/office/powerpoint/2010/main" val="37204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can see from the graph that there was a slight increase in reports of females with intellectual </a:t>
            </a:r>
            <a:r>
              <a:rPr lang="en-GB" baseline="0" dirty="0" err="1" smtClean="0"/>
              <a:t>disabilites</a:t>
            </a:r>
            <a:r>
              <a:rPr lang="en-GB" baseline="0" dirty="0" smtClean="0"/>
              <a:t> over time, and a slight reduction in males  </a:t>
            </a:r>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9</a:t>
            </a:fld>
            <a:endParaRPr lang="en-GB"/>
          </a:p>
        </p:txBody>
      </p:sp>
    </p:spTree>
    <p:extLst>
      <p:ext uri="{BB962C8B-B14F-4D97-AF65-F5344CB8AC3E}">
        <p14:creationId xmlns:p14="http://schemas.microsoft.com/office/powerpoint/2010/main" val="368492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67E9F-1D15-454E-ACCD-000CD7F613A6}" type="slidenum">
              <a:rPr lang="en-GB" smtClean="0"/>
              <a:pPr/>
              <a:t>10</a:t>
            </a:fld>
            <a:endParaRPr lang="en-GB"/>
          </a:p>
        </p:txBody>
      </p:sp>
    </p:spTree>
    <p:extLst>
      <p:ext uri="{BB962C8B-B14F-4D97-AF65-F5344CB8AC3E}">
        <p14:creationId xmlns:p14="http://schemas.microsoft.com/office/powerpoint/2010/main" val="347706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a:xfrm>
            <a:off x="457200" y="5733256"/>
            <a:ext cx="2386608" cy="988219"/>
          </a:xfrm>
          <a:prstGeom prst="rect">
            <a:avLst/>
          </a:prstGeom>
        </p:spPr>
        <p:txBody>
          <a:bodyPr/>
          <a:lstStyle/>
          <a:p>
            <a:fld id="{E90BC576-9055-414A-B105-B1D773B2EC91}" type="datetimeFigureOut">
              <a:rPr lang="en-GB" smtClean="0"/>
              <a:pPr/>
              <a:t>09/08/2016</a:t>
            </a:fld>
            <a:endParaRPr lang="en-GB"/>
          </a:p>
        </p:txBody>
      </p:sp>
      <p:sp>
        <p:nvSpPr>
          <p:cNvPr id="5" name="Footer Placeholder 4"/>
          <p:cNvSpPr>
            <a:spLocks noGrp="1"/>
          </p:cNvSpPr>
          <p:nvPr>
            <p:ph type="ftr" sz="quarter" idx="11"/>
          </p:nvPr>
        </p:nvSpPr>
        <p:spPr>
          <a:xfrm>
            <a:off x="3124200" y="5517232"/>
            <a:ext cx="2815952" cy="1204243"/>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88224" y="6381328"/>
            <a:ext cx="2133600" cy="365125"/>
          </a:xfrm>
          <a:prstGeom prst="rect">
            <a:avLst/>
          </a:prstGeom>
        </p:spPr>
        <p:txBody>
          <a:bodyPr/>
          <a:lstStyle/>
          <a:p>
            <a:fld id="{B2F6F2CB-F0CF-499B-B347-E6965A4C1BB9}" type="slidenum">
              <a:rPr lang="en-GB" smtClean="0"/>
              <a:pPr/>
              <a:t>‹#›</a:t>
            </a:fld>
            <a:endParaRPr lang="en-GB"/>
          </a:p>
        </p:txBody>
      </p:sp>
    </p:spTree>
    <p:extLst>
      <p:ext uri="{BB962C8B-B14F-4D97-AF65-F5344CB8AC3E}">
        <p14:creationId xmlns:p14="http://schemas.microsoft.com/office/powerpoint/2010/main" val="242891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59832" y="116632"/>
            <a:ext cx="5904656" cy="1368152"/>
          </a:xfrm>
          <a:prstGeom prst="rect">
            <a:avLst/>
          </a:prstGeom>
        </p:spPr>
        <p:txBody>
          <a:bodyPr>
            <a:normAutofit/>
          </a:bodyPr>
          <a:lstStyle>
            <a:lvl1pPr algn="l">
              <a:defRPr sz="3600" b="1"/>
            </a:lvl1pPr>
          </a:lstStyle>
          <a:p>
            <a:r>
              <a:rPr lang="en-US" dirty="0" smtClean="0"/>
              <a:t>Click to edit Master title style</a:t>
            </a:r>
            <a:endParaRPr lang="en-GB" dirty="0"/>
          </a:p>
        </p:txBody>
      </p:sp>
      <p:sp>
        <p:nvSpPr>
          <p:cNvPr id="3" name="Subtitle 2"/>
          <p:cNvSpPr>
            <a:spLocks noGrp="1"/>
          </p:cNvSpPr>
          <p:nvPr>
            <p:ph type="subTitle" idx="1"/>
          </p:nvPr>
        </p:nvSpPr>
        <p:spPr>
          <a:xfrm>
            <a:off x="539552" y="1844824"/>
            <a:ext cx="8064896" cy="4608512"/>
          </a:xfrm>
        </p:spPr>
        <p:txBody>
          <a:bodyPr/>
          <a:lstStyle>
            <a:lvl1pPr marL="457200" indent="-457200" algn="l">
              <a:buFont typeface="Arial" panose="020B0604020202020204" pitchFamily="34" charset="0"/>
              <a:buChar char="•"/>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457200" y="5733256"/>
            <a:ext cx="2386608" cy="988219"/>
          </a:xfrm>
          <a:prstGeom prst="rect">
            <a:avLst/>
          </a:prstGeom>
        </p:spPr>
        <p:txBody>
          <a:bodyPr/>
          <a:lstStyle/>
          <a:p>
            <a:fld id="{E90BC576-9055-414A-B105-B1D773B2EC91}" type="datetimeFigureOut">
              <a:rPr lang="en-GB">
                <a:solidFill>
                  <a:prstClr val="black">
                    <a:tint val="75000"/>
                  </a:prstClr>
                </a:solidFill>
              </a:rPr>
              <a:pPr/>
              <a:t>09/08/2016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5517232"/>
            <a:ext cx="2815952" cy="120424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88224" y="6381328"/>
            <a:ext cx="2133600" cy="365125"/>
          </a:xfrm>
          <a:prstGeom prst="rect">
            <a:avLst/>
          </a:prstGeom>
        </p:spPr>
        <p:txBody>
          <a:bodyPr/>
          <a:lstStyle/>
          <a:p>
            <a:fld id="{B2F6F2CB-F0CF-499B-B347-E6965A4C1BB9}"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05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a:xfrm>
            <a:off x="457200" y="5733256"/>
            <a:ext cx="2386608" cy="988219"/>
          </a:xfrm>
          <a:prstGeom prst="rect">
            <a:avLst/>
          </a:prstGeom>
        </p:spPr>
        <p:txBody>
          <a:bodyPr/>
          <a:lstStyle/>
          <a:p>
            <a:fld id="{E90BC576-9055-414A-B105-B1D773B2EC91}" type="datetimeFigureOut">
              <a:rPr lang="en-GB" smtClean="0"/>
              <a:pPr/>
              <a:t>09/08/2016</a:t>
            </a:fld>
            <a:endParaRPr lang="en-GB" dirty="0"/>
          </a:p>
        </p:txBody>
      </p:sp>
      <p:sp>
        <p:nvSpPr>
          <p:cNvPr id="5" name="Footer Placeholder 4"/>
          <p:cNvSpPr>
            <a:spLocks noGrp="1"/>
          </p:cNvSpPr>
          <p:nvPr>
            <p:ph type="ftr" sz="quarter" idx="11"/>
          </p:nvPr>
        </p:nvSpPr>
        <p:spPr>
          <a:xfrm>
            <a:off x="3124200" y="5517232"/>
            <a:ext cx="2815952" cy="1204243"/>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88224" y="6381328"/>
            <a:ext cx="2133600" cy="365125"/>
          </a:xfrm>
          <a:prstGeom prst="rect">
            <a:avLst/>
          </a:prstGeom>
        </p:spPr>
        <p:txBody>
          <a:bodyPr/>
          <a:lstStyle/>
          <a:p>
            <a:fld id="{B2F6F2CB-F0CF-499B-B347-E6965A4C1BB9}" type="slidenum">
              <a:rPr lang="en-GB" smtClean="0"/>
              <a:pPr/>
              <a:t>‹#›</a:t>
            </a:fld>
            <a:endParaRPr lang="en-GB"/>
          </a:p>
        </p:txBody>
      </p:sp>
    </p:spTree>
    <p:extLst>
      <p:ext uri="{BB962C8B-B14F-4D97-AF65-F5344CB8AC3E}">
        <p14:creationId xmlns:p14="http://schemas.microsoft.com/office/powerpoint/2010/main" val="24289199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636912"/>
            <a:ext cx="8229600" cy="129614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A8C26-7929-4687-9718-2D766D6C789F}" type="datetimeFigureOut">
              <a:rPr lang="en-GB" smtClean="0"/>
              <a:pPr/>
              <a:t>09/08/2016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AF122-9D4D-440C-AA7C-91409A4260EA}" type="slidenum">
              <a:rPr lang="en-GB" smtClean="0"/>
              <a:pPr/>
              <a:t>‹#›</a:t>
            </a:fld>
            <a:endParaRPr lang="en-GB"/>
          </a:p>
        </p:txBody>
      </p:sp>
      <p:pic>
        <p:nvPicPr>
          <p:cNvPr id="3074" name="Picture 2" descr="J:\HW\MHW\SLDO\TEAM\Branding\Partner logos\UoG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805264"/>
            <a:ext cx="2160587" cy="9239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HW\MHW\SLDO\TEAM\Branding\Partner logos\Scottish Government Logo Whit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24328" y="5477792"/>
            <a:ext cx="1310333" cy="12591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HW\MHW\SLDO\TEAM\Branding\SLDO Logos\PNG\SLDO LOGOS RGB_Secondar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1520" y="260647"/>
            <a:ext cx="3035121" cy="1440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05569" y="4014687"/>
            <a:ext cx="72739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9141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B2D96-8D20-4C9F-961F-99E20305958A}" type="datetimeFigureOut">
              <a:rPr lang="en-GB">
                <a:solidFill>
                  <a:prstClr val="black">
                    <a:tint val="75000"/>
                  </a:prstClr>
                </a:solidFill>
              </a:rPr>
              <a:pPr/>
              <a:t>09/08/2016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A002F-FC20-4533-A59B-279268376613}" type="slidenum">
              <a:rPr lang="en-GB">
                <a:solidFill>
                  <a:prstClr val="black">
                    <a:tint val="75000"/>
                  </a:prstClr>
                </a:solidFill>
              </a:rPr>
              <a:pPr/>
              <a:t>‹#›</a:t>
            </a:fld>
            <a:endParaRPr lang="en-GB">
              <a:solidFill>
                <a:prstClr val="black">
                  <a:tint val="75000"/>
                </a:prstClr>
              </a:solidFill>
            </a:endParaRPr>
          </a:p>
        </p:txBody>
      </p:sp>
      <p:pic>
        <p:nvPicPr>
          <p:cNvPr id="2050" name="Picture 2" descr="\\cfsg01.campus.gla.ac.uk\SSD_Dept_Data_D\MVL\MVLPublic\HW\MHW\SLDO\TEAM\Branding\Alison MacLean\backgroun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5662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HW\MHW\SLDO\TEAM\Branding\SLDO Logos\PNG\SLDO LOGOS RGB_Primar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1520" y="125888"/>
            <a:ext cx="2706687" cy="1314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HW\MHW\SLDO\TEAM\Branding\Partner logos\UoG Logo.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1521" y="6020960"/>
            <a:ext cx="1656184" cy="70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32269"/>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ScotLDO" TargetMode="External"/><Relationship Id="rId2" Type="http://schemas.openxmlformats.org/officeDocument/2006/relationships/hyperlink" Target="http://www.sldo.ac.uk/"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16832"/>
            <a:ext cx="8280920" cy="2016224"/>
          </a:xfrm>
        </p:spPr>
        <p:txBody>
          <a:bodyPr>
            <a:normAutofit fontScale="90000"/>
          </a:bodyPr>
          <a:lstStyle/>
          <a:p>
            <a:r>
              <a:rPr lang="en-GB" dirty="0" smtClean="0"/>
              <a:t/>
            </a:r>
            <a:br>
              <a:rPr lang="en-GB" dirty="0" smtClean="0"/>
            </a:br>
            <a:r>
              <a:rPr lang="en-GB" dirty="0"/>
              <a:t/>
            </a:r>
            <a:br>
              <a:rPr lang="en-GB" dirty="0"/>
            </a:br>
            <a:r>
              <a:rPr lang="en-GB" dirty="0"/>
              <a:t/>
            </a:r>
            <a:br>
              <a:rPr lang="en-GB" dirty="0"/>
            </a:br>
            <a:r>
              <a:rPr lang="en-GB" b="1" dirty="0" smtClean="0"/>
              <a:t>Children </a:t>
            </a:r>
            <a:r>
              <a:rPr lang="en-GB" b="1" dirty="0"/>
              <a:t>with </a:t>
            </a:r>
            <a:r>
              <a:rPr lang="en-GB" b="1" dirty="0" smtClean="0"/>
              <a:t>intellectual disabilities </a:t>
            </a:r>
            <a:r>
              <a:rPr lang="en-GB" b="1" dirty="0"/>
              <a:t>and children with autism in Scottish schools</a:t>
            </a:r>
            <a:r>
              <a:rPr lang="en-GB" dirty="0"/>
              <a:t/>
            </a:r>
            <a:br>
              <a:rPr lang="en-GB" dirty="0"/>
            </a:br>
            <a:r>
              <a:rPr lang="en-GB" dirty="0"/>
              <a:t/>
            </a:r>
            <a:br>
              <a:rPr lang="en-GB" dirty="0"/>
            </a:br>
            <a:r>
              <a:rPr lang="en-GB" sz="4000" dirty="0"/>
              <a:t>Lisa O’Leary, Angela Henderson</a:t>
            </a:r>
            <a:r>
              <a:rPr lang="en-GB" sz="4000" dirty="0" smtClean="0"/>
              <a:t>,</a:t>
            </a:r>
            <a:br>
              <a:rPr lang="en-GB" sz="4000" dirty="0" smtClean="0"/>
            </a:br>
            <a:r>
              <a:rPr lang="en-GB" sz="4000" dirty="0" smtClean="0"/>
              <a:t> </a:t>
            </a:r>
            <a:r>
              <a:rPr lang="en-GB" sz="4000" dirty="0"/>
              <a:t>Myrthe Jacobs, Sally-Ann Cooper</a:t>
            </a:r>
            <a:br>
              <a:rPr lang="en-GB" sz="4000" dirty="0"/>
            </a:br>
            <a:endParaRPr lang="en-GB" b="1" dirty="0">
              <a:solidFill>
                <a:schemeClr val="tx1">
                  <a:lumMod val="75000"/>
                  <a:lumOff val="25000"/>
                </a:schemeClr>
              </a:solidFill>
            </a:endParaRPr>
          </a:p>
        </p:txBody>
      </p:sp>
    </p:spTree>
    <p:extLst>
      <p:ext uri="{BB962C8B-B14F-4D97-AF65-F5344CB8AC3E}">
        <p14:creationId xmlns:p14="http://schemas.microsoft.com/office/powerpoint/2010/main" val="1604975624"/>
      </p:ext>
    </p:extLst>
  </p:cSld>
  <p:clrMapOvr>
    <a:masterClrMapping/>
  </p:clrMapOvr>
  <mc:AlternateContent xmlns:mc="http://schemas.openxmlformats.org/markup-compatibility/2006" xmlns:p14="http://schemas.microsoft.com/office/powerpoint/2010/main">
    <mc:Choice Requires="p14">
      <p:transition spd="slow" p14:dur="2000" advTm="41601"/>
    </mc:Choice>
    <mc:Fallback xmlns="">
      <p:transition spd="slow" advTm="416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105835"/>
            <a:ext cx="4572000" cy="646331"/>
          </a:xfrm>
          <a:prstGeom prst="rect">
            <a:avLst/>
          </a:prstGeom>
        </p:spPr>
        <p:txBody>
          <a:bodyPr>
            <a:spAutoFit/>
          </a:bodyPr>
          <a:lstStyle/>
          <a:p>
            <a:pPr algn="ctr"/>
            <a:r>
              <a:rPr lang="en-GB" dirty="0">
                <a:solidFill>
                  <a:schemeClr val="bg1"/>
                </a:solidFill>
              </a:rPr>
              <a:t>Reported prevalence of pupils with intellectual disabilities for females</a:t>
            </a:r>
          </a:p>
        </p:txBody>
      </p:sp>
      <p:sp>
        <p:nvSpPr>
          <p:cNvPr id="4" name="Rectangle 3"/>
          <p:cNvSpPr/>
          <p:nvPr/>
        </p:nvSpPr>
        <p:spPr>
          <a:xfrm>
            <a:off x="3004232" y="-53518"/>
            <a:ext cx="5888248" cy="1754326"/>
          </a:xfrm>
          <a:prstGeom prst="rect">
            <a:avLst/>
          </a:prstGeom>
        </p:spPr>
        <p:txBody>
          <a:bodyPr wrap="square">
            <a:spAutoFit/>
          </a:bodyPr>
          <a:lstStyle/>
          <a:p>
            <a:pPr algn="ctr"/>
            <a:r>
              <a:rPr lang="en-GB" sz="3600" b="1" dirty="0">
                <a:solidFill>
                  <a:schemeClr val="bg1"/>
                </a:solidFill>
                <a:latin typeface="+mj-lt"/>
                <a:cs typeface="Arial" panose="020B0604020202020204" pitchFamily="34" charset="0"/>
              </a:rPr>
              <a:t>Reported prevalence of </a:t>
            </a:r>
            <a:endParaRPr lang="en-GB" sz="3600" b="1" dirty="0" smtClean="0">
              <a:solidFill>
                <a:schemeClr val="bg1"/>
              </a:solidFill>
              <a:latin typeface="+mj-lt"/>
              <a:cs typeface="Arial" panose="020B0604020202020204" pitchFamily="34" charset="0"/>
            </a:endParaRPr>
          </a:p>
          <a:p>
            <a:pPr algn="ctr"/>
            <a:r>
              <a:rPr lang="en-GB" sz="3600" b="1" dirty="0" smtClean="0">
                <a:solidFill>
                  <a:schemeClr val="bg1"/>
                </a:solidFill>
                <a:latin typeface="+mj-lt"/>
                <a:cs typeface="Arial" panose="020B0604020202020204" pitchFamily="34" charset="0"/>
              </a:rPr>
              <a:t>male pupils </a:t>
            </a:r>
            <a:r>
              <a:rPr lang="en-GB" sz="3600" b="1" dirty="0">
                <a:solidFill>
                  <a:schemeClr val="bg1"/>
                </a:solidFill>
                <a:latin typeface="+mj-lt"/>
                <a:cs typeface="Arial" panose="020B0604020202020204" pitchFamily="34" charset="0"/>
              </a:rPr>
              <a:t>with </a:t>
            </a:r>
            <a:endParaRPr lang="en-GB" sz="3600" b="1" dirty="0" smtClean="0">
              <a:solidFill>
                <a:schemeClr val="bg1"/>
              </a:solidFill>
              <a:latin typeface="+mj-lt"/>
              <a:cs typeface="Arial" panose="020B0604020202020204" pitchFamily="34" charset="0"/>
            </a:endParaRPr>
          </a:p>
          <a:p>
            <a:pPr algn="ctr"/>
            <a:r>
              <a:rPr lang="en-GB" sz="3600" b="1" dirty="0" smtClean="0">
                <a:solidFill>
                  <a:schemeClr val="bg1"/>
                </a:solidFill>
                <a:latin typeface="+mj-lt"/>
                <a:cs typeface="Arial" panose="020B0604020202020204" pitchFamily="34" charset="0"/>
              </a:rPr>
              <a:t>intellectual disabilities</a:t>
            </a:r>
            <a:endParaRPr lang="en-GB" sz="3600" b="1" dirty="0">
              <a:solidFill>
                <a:schemeClr val="bg1"/>
              </a:solidFill>
              <a:latin typeface="+mj-lt"/>
              <a:cs typeface="Arial" panose="020B0604020202020204" pitchFamily="34" charset="0"/>
            </a:endParaRPr>
          </a:p>
        </p:txBody>
      </p:sp>
      <p:pic>
        <p:nvPicPr>
          <p:cNvPr id="4099" name="Picture 3" descr="\\cfsk17.campus.gla.ac.uk\SSD_Home_Data_W\lol2g\My Documents\Downloads\Copy__Percentage_of_male_pupil_with__learning_disabilities_over_time_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56" y="1700808"/>
            <a:ext cx="5184575" cy="49410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63662" y="4977164"/>
            <a:ext cx="200226" cy="621889"/>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3977670" y="5235472"/>
            <a:ext cx="144016"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4499992" y="5105710"/>
            <a:ext cx="216024" cy="499094"/>
          </a:xfrm>
          <a:prstGeom prst="rect">
            <a:avLst/>
          </a:prstGeom>
          <a:solidFill>
            <a:schemeClr val="bg1"/>
          </a:solidFill>
        </p:spPr>
        <p:txBody>
          <a:bodyPr wrap="square" rtlCol="0">
            <a:spAutoFit/>
          </a:bodyPr>
          <a:lstStyle/>
          <a:p>
            <a:endParaRPr lang="en-GB" dirty="0"/>
          </a:p>
        </p:txBody>
      </p:sp>
      <p:sp>
        <p:nvSpPr>
          <p:cNvPr id="9" name="TextBox 8"/>
          <p:cNvSpPr txBox="1"/>
          <p:nvPr/>
        </p:nvSpPr>
        <p:spPr>
          <a:xfrm flipH="1">
            <a:off x="5088616" y="5233135"/>
            <a:ext cx="137148" cy="365918"/>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5659624" y="5227995"/>
            <a:ext cx="144016" cy="369332"/>
          </a:xfrm>
          <a:prstGeom prst="rect">
            <a:avLst/>
          </a:prstGeom>
          <a:solidFill>
            <a:schemeClr val="bg1"/>
          </a:solidFill>
        </p:spPr>
        <p:txBody>
          <a:bodyPr wrap="square" rtlCol="0">
            <a:spAutoFit/>
          </a:bodyPr>
          <a:lstStyle/>
          <a:p>
            <a:endParaRPr lang="en-GB" dirty="0"/>
          </a:p>
        </p:txBody>
      </p:sp>
      <p:sp>
        <p:nvSpPr>
          <p:cNvPr id="11" name="TextBox 10"/>
          <p:cNvSpPr txBox="1"/>
          <p:nvPr/>
        </p:nvSpPr>
        <p:spPr>
          <a:xfrm>
            <a:off x="6214636" y="5227995"/>
            <a:ext cx="216024" cy="369332"/>
          </a:xfrm>
          <a:prstGeom prst="rect">
            <a:avLst/>
          </a:prstGeom>
          <a:solidFill>
            <a:schemeClr val="bg1"/>
          </a:solidFill>
        </p:spPr>
        <p:txBody>
          <a:bodyPr wrap="square" rtlCol="0">
            <a:spAutoFit/>
          </a:bodyPr>
          <a:lstStyle/>
          <a:p>
            <a:endParaRPr lang="en-GB" dirty="0"/>
          </a:p>
        </p:txBody>
      </p:sp>
      <p:sp>
        <p:nvSpPr>
          <p:cNvPr id="13" name="TextBox 12"/>
          <p:cNvSpPr txBox="1"/>
          <p:nvPr/>
        </p:nvSpPr>
        <p:spPr>
          <a:xfrm>
            <a:off x="6858000" y="5256441"/>
            <a:ext cx="45719" cy="369332"/>
          </a:xfrm>
          <a:prstGeom prst="rect">
            <a:avLst/>
          </a:prstGeom>
          <a:solidFill>
            <a:schemeClr val="bg1"/>
          </a:solidFill>
        </p:spPr>
        <p:txBody>
          <a:bodyPr wrap="square" rtlCol="0">
            <a:spAutoFit/>
          </a:bodyPr>
          <a:lstStyle/>
          <a:p>
            <a:endParaRPr lang="en-GB" dirty="0"/>
          </a:p>
        </p:txBody>
      </p:sp>
      <p:sp>
        <p:nvSpPr>
          <p:cNvPr id="14" name="TextBox 13"/>
          <p:cNvSpPr txBox="1"/>
          <p:nvPr/>
        </p:nvSpPr>
        <p:spPr>
          <a:xfrm>
            <a:off x="6727715" y="5210431"/>
            <a:ext cx="260570" cy="381482"/>
          </a:xfrm>
          <a:prstGeom prst="rect">
            <a:avLst/>
          </a:prstGeom>
          <a:solidFill>
            <a:schemeClr val="bg1"/>
          </a:solidFill>
        </p:spPr>
        <p:txBody>
          <a:bodyPr wrap="square" rtlCol="0">
            <a:spAutoFit/>
          </a:bodyPr>
          <a:lstStyle/>
          <a:p>
            <a:endParaRPr lang="en-GB" dirty="0"/>
          </a:p>
        </p:txBody>
      </p:sp>
      <p:sp>
        <p:nvSpPr>
          <p:cNvPr id="15" name="TextBox 14"/>
          <p:cNvSpPr txBox="1"/>
          <p:nvPr/>
        </p:nvSpPr>
        <p:spPr>
          <a:xfrm>
            <a:off x="2771170" y="5137053"/>
            <a:ext cx="233062" cy="46027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598670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7560" y="0"/>
            <a:ext cx="6156176" cy="1591800"/>
          </a:xfrm>
        </p:spPr>
        <p:txBody>
          <a:bodyPr>
            <a:noAutofit/>
          </a:bodyPr>
          <a:lstStyle/>
          <a:p>
            <a:pPr algn="ctr"/>
            <a:r>
              <a:rPr lang="en-GB" dirty="0" smtClean="0">
                <a:solidFill>
                  <a:schemeClr val="bg1"/>
                </a:solidFill>
              </a:rPr>
              <a:t>Prevalence of </a:t>
            </a:r>
            <a:br>
              <a:rPr lang="en-GB" dirty="0" smtClean="0">
                <a:solidFill>
                  <a:schemeClr val="bg1"/>
                </a:solidFill>
              </a:rPr>
            </a:br>
            <a:r>
              <a:rPr lang="en-GB" dirty="0" smtClean="0">
                <a:solidFill>
                  <a:schemeClr val="bg1"/>
                </a:solidFill>
              </a:rPr>
              <a:t>intellectual disabilities by different schools over time</a:t>
            </a:r>
            <a:endParaRPr lang="en-GB" dirty="0">
              <a:solidFill>
                <a:schemeClr val="bg1"/>
              </a:solidFill>
            </a:endParaRPr>
          </a:p>
        </p:txBody>
      </p:sp>
      <p:sp>
        <p:nvSpPr>
          <p:cNvPr id="14" name="TextBox 13"/>
          <p:cNvSpPr txBox="1"/>
          <p:nvPr/>
        </p:nvSpPr>
        <p:spPr>
          <a:xfrm>
            <a:off x="4788024" y="4581128"/>
            <a:ext cx="864096" cy="369332"/>
          </a:xfrm>
          <a:prstGeom prst="rect">
            <a:avLst/>
          </a:prstGeom>
          <a:noFill/>
        </p:spPr>
        <p:txBody>
          <a:bodyPr wrap="square" rtlCol="0">
            <a:spAutoFit/>
          </a:bodyPr>
          <a:lstStyle/>
          <a:p>
            <a:endParaRPr lang="en-GB" dirty="0"/>
          </a:p>
        </p:txBody>
      </p:sp>
      <p:sp>
        <p:nvSpPr>
          <p:cNvPr id="31" name="TextBox 30"/>
          <p:cNvSpPr txBox="1"/>
          <p:nvPr/>
        </p:nvSpPr>
        <p:spPr>
          <a:xfrm>
            <a:off x="5724128" y="4653136"/>
            <a:ext cx="1080120" cy="369332"/>
          </a:xfrm>
          <a:prstGeom prst="rect">
            <a:avLst/>
          </a:prstGeom>
          <a:noFill/>
        </p:spPr>
        <p:txBody>
          <a:bodyPr wrap="square" rtlCol="0">
            <a:spAutoFit/>
          </a:bodyPr>
          <a:lstStyle/>
          <a:p>
            <a:endParaRPr lang="en-GB" b="1" dirty="0"/>
          </a:p>
        </p:txBody>
      </p:sp>
      <p:pic>
        <p:nvPicPr>
          <p:cNvPr id="8194" name="Picture 2" descr="\\cfsk17.campus.gla.ac.uk\SSD_Home_Data_W\lol2g\My Documents\Downloads\Copy_Number_of_pupils_with_a_utism__in__different_schoo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5992" y="1630129"/>
            <a:ext cx="5404059" cy="4982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35896" y="5331652"/>
            <a:ext cx="648072" cy="167873"/>
          </a:xfrm>
          <a:prstGeom prst="rect">
            <a:avLst/>
          </a:prstGeom>
          <a:solidFill>
            <a:srgbClr val="FFFFFF"/>
          </a:solidFill>
        </p:spPr>
        <p:txBody>
          <a:bodyPr wrap="square" rtlCol="0">
            <a:spAutoFit/>
          </a:bodyPr>
          <a:lstStyle/>
          <a:p>
            <a:endParaRPr lang="en-GB" dirty="0"/>
          </a:p>
        </p:txBody>
      </p:sp>
      <p:sp>
        <p:nvSpPr>
          <p:cNvPr id="4" name="TextBox 3"/>
          <p:cNvSpPr txBox="1"/>
          <p:nvPr/>
        </p:nvSpPr>
        <p:spPr>
          <a:xfrm>
            <a:off x="5546958" y="5275695"/>
            <a:ext cx="354340" cy="22383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069809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6885" y="116632"/>
            <a:ext cx="6347115" cy="1326059"/>
          </a:xfrm>
        </p:spPr>
        <p:txBody>
          <a:bodyPr>
            <a:noAutofit/>
          </a:bodyPr>
          <a:lstStyle/>
          <a:p>
            <a:pPr algn="ctr"/>
            <a:r>
              <a:rPr lang="en-GB" dirty="0" smtClean="0">
                <a:solidFill>
                  <a:schemeClr val="bg1"/>
                </a:solidFill>
              </a:rPr>
              <a:t>Prevalence of </a:t>
            </a:r>
            <a:br>
              <a:rPr lang="en-GB" dirty="0" smtClean="0">
                <a:solidFill>
                  <a:schemeClr val="bg1"/>
                </a:solidFill>
              </a:rPr>
            </a:br>
            <a:r>
              <a:rPr lang="en-GB" dirty="0" smtClean="0">
                <a:solidFill>
                  <a:schemeClr val="bg1"/>
                </a:solidFill>
              </a:rPr>
              <a:t>intellectual disabilities by different schools over time</a:t>
            </a:r>
            <a:endParaRPr lang="en-GB" dirty="0">
              <a:solidFill>
                <a:schemeClr val="bg1"/>
              </a:solidFill>
            </a:endParaRPr>
          </a:p>
        </p:txBody>
      </p:sp>
      <p:sp>
        <p:nvSpPr>
          <p:cNvPr id="14" name="TextBox 13"/>
          <p:cNvSpPr txBox="1"/>
          <p:nvPr/>
        </p:nvSpPr>
        <p:spPr>
          <a:xfrm>
            <a:off x="4788024" y="4581128"/>
            <a:ext cx="864096" cy="369332"/>
          </a:xfrm>
          <a:prstGeom prst="rect">
            <a:avLst/>
          </a:prstGeom>
          <a:noFill/>
        </p:spPr>
        <p:txBody>
          <a:bodyPr wrap="square" rtlCol="0">
            <a:spAutoFit/>
          </a:bodyPr>
          <a:lstStyle/>
          <a:p>
            <a:endParaRPr lang="en-GB" dirty="0"/>
          </a:p>
        </p:txBody>
      </p:sp>
      <p:sp>
        <p:nvSpPr>
          <p:cNvPr id="15" name="TextBox 14"/>
          <p:cNvSpPr txBox="1"/>
          <p:nvPr/>
        </p:nvSpPr>
        <p:spPr>
          <a:xfrm>
            <a:off x="1115616" y="4081427"/>
            <a:ext cx="1069583" cy="369332"/>
          </a:xfrm>
          <a:prstGeom prst="rect">
            <a:avLst/>
          </a:prstGeom>
          <a:noFill/>
        </p:spPr>
        <p:txBody>
          <a:bodyPr wrap="square" rtlCol="0">
            <a:spAutoFit/>
          </a:bodyPr>
          <a:lstStyle/>
          <a:p>
            <a:r>
              <a:rPr lang="en-GB" dirty="0" smtClean="0"/>
              <a:t>46.16%</a:t>
            </a:r>
            <a:endParaRPr lang="en-GB"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31" y="2473374"/>
            <a:ext cx="3722578" cy="3432507"/>
          </a:xfrm>
          <a:prstGeom prst="rect">
            <a:avLst/>
          </a:prstGeom>
        </p:spPr>
      </p:pic>
      <p:sp>
        <p:nvSpPr>
          <p:cNvPr id="24" name="TextBox 23"/>
          <p:cNvSpPr txBox="1"/>
          <p:nvPr/>
        </p:nvSpPr>
        <p:spPr>
          <a:xfrm>
            <a:off x="1115616" y="4081427"/>
            <a:ext cx="936104" cy="369332"/>
          </a:xfrm>
          <a:prstGeom prst="rect">
            <a:avLst/>
          </a:prstGeom>
          <a:noFill/>
        </p:spPr>
        <p:txBody>
          <a:bodyPr wrap="square" rtlCol="0">
            <a:spAutoFit/>
          </a:bodyPr>
          <a:lstStyle/>
          <a:p>
            <a:r>
              <a:rPr lang="en-GB" b="1" dirty="0" smtClean="0"/>
              <a:t>46.16%</a:t>
            </a:r>
            <a:endParaRPr lang="en-GB" b="1" dirty="0"/>
          </a:p>
        </p:txBody>
      </p:sp>
      <p:sp>
        <p:nvSpPr>
          <p:cNvPr id="25" name="TextBox 24"/>
          <p:cNvSpPr txBox="1"/>
          <p:nvPr/>
        </p:nvSpPr>
        <p:spPr>
          <a:xfrm>
            <a:off x="2411760" y="3719619"/>
            <a:ext cx="1008112" cy="369332"/>
          </a:xfrm>
          <a:prstGeom prst="rect">
            <a:avLst/>
          </a:prstGeom>
          <a:noFill/>
        </p:spPr>
        <p:txBody>
          <a:bodyPr wrap="square" rtlCol="0">
            <a:spAutoFit/>
          </a:bodyPr>
          <a:lstStyle/>
          <a:p>
            <a:r>
              <a:rPr lang="en-GB" b="1" dirty="0" smtClean="0"/>
              <a:t>28.14%</a:t>
            </a:r>
            <a:endParaRPr lang="en-GB" b="1" dirty="0"/>
          </a:p>
        </p:txBody>
      </p:sp>
      <p:sp>
        <p:nvSpPr>
          <p:cNvPr id="26" name="TextBox 25"/>
          <p:cNvSpPr txBox="1"/>
          <p:nvPr/>
        </p:nvSpPr>
        <p:spPr>
          <a:xfrm>
            <a:off x="2317914" y="4581128"/>
            <a:ext cx="957942" cy="369332"/>
          </a:xfrm>
          <a:prstGeom prst="rect">
            <a:avLst/>
          </a:prstGeom>
          <a:noFill/>
        </p:spPr>
        <p:txBody>
          <a:bodyPr wrap="square" rtlCol="0">
            <a:spAutoFit/>
          </a:bodyPr>
          <a:lstStyle/>
          <a:p>
            <a:r>
              <a:rPr lang="en-GB" b="1" dirty="0" smtClean="0"/>
              <a:t>25.7%</a:t>
            </a:r>
            <a:endParaRPr lang="en-GB" b="1" dirty="0"/>
          </a:p>
        </p:txBody>
      </p:sp>
      <p:sp>
        <p:nvSpPr>
          <p:cNvPr id="27" name="TextBox 26"/>
          <p:cNvSpPr txBox="1"/>
          <p:nvPr/>
        </p:nvSpPr>
        <p:spPr>
          <a:xfrm>
            <a:off x="653604" y="1866869"/>
            <a:ext cx="2880320" cy="369332"/>
          </a:xfrm>
          <a:prstGeom prst="rect">
            <a:avLst/>
          </a:prstGeom>
          <a:noFill/>
        </p:spPr>
        <p:txBody>
          <a:bodyPr wrap="square" rtlCol="0">
            <a:spAutoFit/>
          </a:bodyPr>
          <a:lstStyle/>
          <a:p>
            <a:pPr algn="ctr"/>
            <a:r>
              <a:rPr lang="en-GB" b="1" dirty="0" smtClean="0"/>
              <a:t>School trends in 2008 </a:t>
            </a:r>
            <a:endParaRPr lang="en-GB" b="1" dirty="0"/>
          </a:p>
        </p:txBody>
      </p:sp>
      <p:sp>
        <p:nvSpPr>
          <p:cNvPr id="28" name="TextBox 27"/>
          <p:cNvSpPr txBox="1"/>
          <p:nvPr/>
        </p:nvSpPr>
        <p:spPr>
          <a:xfrm>
            <a:off x="5292080" y="1866869"/>
            <a:ext cx="2520280" cy="369332"/>
          </a:xfrm>
          <a:prstGeom prst="rect">
            <a:avLst/>
          </a:prstGeom>
          <a:noFill/>
        </p:spPr>
        <p:txBody>
          <a:bodyPr wrap="square" rtlCol="0">
            <a:spAutoFit/>
          </a:bodyPr>
          <a:lstStyle/>
          <a:p>
            <a:pPr algn="ctr"/>
            <a:r>
              <a:rPr lang="en-GB" b="1" dirty="0" smtClean="0"/>
              <a:t>School trends in 2015</a:t>
            </a:r>
            <a:endParaRPr lang="en-GB" b="1" dirty="0"/>
          </a:p>
        </p:txBody>
      </p:sp>
      <p:sp>
        <p:nvSpPr>
          <p:cNvPr id="31" name="TextBox 30"/>
          <p:cNvSpPr txBox="1"/>
          <p:nvPr/>
        </p:nvSpPr>
        <p:spPr>
          <a:xfrm>
            <a:off x="5724128" y="4653136"/>
            <a:ext cx="1080120" cy="369332"/>
          </a:xfrm>
          <a:prstGeom prst="rect">
            <a:avLst/>
          </a:prstGeom>
          <a:noFill/>
        </p:spPr>
        <p:txBody>
          <a:bodyPr wrap="square" rtlCol="0">
            <a:spAutoFit/>
          </a:bodyPr>
          <a:lstStyle/>
          <a:p>
            <a:endParaRPr lang="en-GB" b="1" dirty="0"/>
          </a:p>
        </p:txBody>
      </p:sp>
      <p:sp>
        <p:nvSpPr>
          <p:cNvPr id="33" name="Right Arrow 32"/>
          <p:cNvSpPr/>
          <p:nvPr/>
        </p:nvSpPr>
        <p:spPr>
          <a:xfrm>
            <a:off x="3584767" y="1912175"/>
            <a:ext cx="1440160" cy="278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6117" y="2636912"/>
            <a:ext cx="3672408" cy="3386246"/>
          </a:xfrm>
          <a:prstGeom prst="rect">
            <a:avLst/>
          </a:prstGeom>
        </p:spPr>
      </p:pic>
      <p:sp>
        <p:nvSpPr>
          <p:cNvPr id="4" name="TextBox 3"/>
          <p:cNvSpPr txBox="1"/>
          <p:nvPr/>
        </p:nvSpPr>
        <p:spPr>
          <a:xfrm>
            <a:off x="6177253" y="3736569"/>
            <a:ext cx="999256" cy="369332"/>
          </a:xfrm>
          <a:prstGeom prst="rect">
            <a:avLst/>
          </a:prstGeom>
          <a:noFill/>
        </p:spPr>
        <p:txBody>
          <a:bodyPr wrap="square" rtlCol="0">
            <a:spAutoFit/>
          </a:bodyPr>
          <a:lstStyle/>
          <a:p>
            <a:r>
              <a:rPr lang="en-GB" b="1" dirty="0" smtClean="0"/>
              <a:t>29.82%</a:t>
            </a:r>
            <a:endParaRPr lang="en-GB" b="1" dirty="0"/>
          </a:p>
        </p:txBody>
      </p:sp>
      <p:sp>
        <p:nvSpPr>
          <p:cNvPr id="6" name="TextBox 5"/>
          <p:cNvSpPr txBox="1"/>
          <p:nvPr/>
        </p:nvSpPr>
        <p:spPr>
          <a:xfrm>
            <a:off x="7164288" y="3866978"/>
            <a:ext cx="1058144" cy="369332"/>
          </a:xfrm>
          <a:prstGeom prst="rect">
            <a:avLst/>
          </a:prstGeom>
          <a:noFill/>
        </p:spPr>
        <p:txBody>
          <a:bodyPr wrap="square" rtlCol="0">
            <a:spAutoFit/>
          </a:bodyPr>
          <a:lstStyle/>
          <a:p>
            <a:r>
              <a:rPr lang="en-GB" b="1" dirty="0" smtClean="0"/>
              <a:t>38.98%</a:t>
            </a:r>
            <a:endParaRPr lang="en-GB" b="1" dirty="0"/>
          </a:p>
        </p:txBody>
      </p:sp>
      <p:sp>
        <p:nvSpPr>
          <p:cNvPr id="5" name="TextBox 4"/>
          <p:cNvSpPr txBox="1"/>
          <p:nvPr/>
        </p:nvSpPr>
        <p:spPr>
          <a:xfrm>
            <a:off x="6264188" y="4653136"/>
            <a:ext cx="1044116" cy="369332"/>
          </a:xfrm>
          <a:prstGeom prst="rect">
            <a:avLst/>
          </a:prstGeom>
          <a:noFill/>
        </p:spPr>
        <p:txBody>
          <a:bodyPr wrap="square" rtlCol="0">
            <a:spAutoFit/>
          </a:bodyPr>
          <a:lstStyle/>
          <a:p>
            <a:r>
              <a:rPr lang="en-GB" b="1" dirty="0" smtClean="0"/>
              <a:t>31.21%</a:t>
            </a:r>
            <a:endParaRPr lang="en-GB" b="1" dirty="0"/>
          </a:p>
        </p:txBody>
      </p:sp>
    </p:spTree>
    <p:extLst>
      <p:ext uri="{BB962C8B-B14F-4D97-AF65-F5344CB8AC3E}">
        <p14:creationId xmlns:p14="http://schemas.microsoft.com/office/powerpoint/2010/main" val="1736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animBg="1"/>
      <p:bldP spid="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1" y="0"/>
            <a:ext cx="6372199" cy="1668170"/>
          </a:xfrm>
        </p:spPr>
        <p:txBody>
          <a:bodyPr>
            <a:noAutofit/>
          </a:bodyPr>
          <a:lstStyle/>
          <a:p>
            <a:r>
              <a:rPr lang="en-GB" sz="3600" b="1" dirty="0" smtClean="0">
                <a:solidFill>
                  <a:schemeClr val="bg1"/>
                </a:solidFill>
                <a:cs typeface="Aharoni" panose="02010803020104030203" pitchFamily="2" charset="-79"/>
              </a:rPr>
              <a:t>Reported prevalence  of </a:t>
            </a:r>
            <a:br>
              <a:rPr lang="en-GB" sz="3600" b="1" dirty="0" smtClean="0">
                <a:solidFill>
                  <a:schemeClr val="bg1"/>
                </a:solidFill>
                <a:cs typeface="Aharoni" panose="02010803020104030203" pitchFamily="2" charset="-79"/>
              </a:rPr>
            </a:br>
            <a:r>
              <a:rPr lang="en-GB" sz="3600" b="1" dirty="0" smtClean="0">
                <a:solidFill>
                  <a:schemeClr val="bg1"/>
                </a:solidFill>
                <a:cs typeface="Aharoni" panose="02010803020104030203" pitchFamily="2" charset="-79"/>
              </a:rPr>
              <a:t>pupils with </a:t>
            </a:r>
            <a:br>
              <a:rPr lang="en-GB" sz="3600" b="1" dirty="0" smtClean="0">
                <a:solidFill>
                  <a:schemeClr val="bg1"/>
                </a:solidFill>
                <a:cs typeface="Aharoni" panose="02010803020104030203" pitchFamily="2" charset="-79"/>
              </a:rPr>
            </a:br>
            <a:r>
              <a:rPr lang="en-GB" sz="3600" b="1" dirty="0" smtClean="0">
                <a:solidFill>
                  <a:schemeClr val="bg1"/>
                </a:solidFill>
                <a:cs typeface="Aharoni" panose="02010803020104030203" pitchFamily="2" charset="-79"/>
              </a:rPr>
              <a:t>autism over time </a:t>
            </a:r>
            <a:endParaRPr lang="en-GB" sz="3600" b="1" dirty="0">
              <a:solidFill>
                <a:schemeClr val="bg1"/>
              </a:solidFill>
              <a:cs typeface="Aharoni" panose="02010803020104030203" pitchFamily="2" charset="-79"/>
            </a:endParaRPr>
          </a:p>
        </p:txBody>
      </p:sp>
      <p:pic>
        <p:nvPicPr>
          <p:cNvPr id="1026" name="Picture 2" descr="\\cfsk17.campus.gla.ac.uk\SSD_Home_Data_W\lol2g\My Documents\Pupil census\infographics\Number_of_atusim_over_time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048" y="1759579"/>
            <a:ext cx="5184576" cy="47805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1800" y="4011372"/>
            <a:ext cx="574898" cy="276999"/>
          </a:xfrm>
          <a:prstGeom prst="rect">
            <a:avLst/>
          </a:prstGeom>
          <a:noFill/>
          <a:ln>
            <a:noFill/>
          </a:ln>
        </p:spPr>
        <p:txBody>
          <a:bodyPr wrap="square" rtlCol="0">
            <a:spAutoFit/>
          </a:bodyPr>
          <a:lstStyle/>
          <a:p>
            <a:r>
              <a:rPr lang="en-GB" sz="1200" b="1" dirty="0" smtClean="0"/>
              <a:t>0.72%</a:t>
            </a:r>
            <a:endParaRPr lang="en-GB" sz="1200" b="1" dirty="0"/>
          </a:p>
        </p:txBody>
      </p:sp>
      <p:sp>
        <p:nvSpPr>
          <p:cNvPr id="6" name="TextBox 5"/>
          <p:cNvSpPr txBox="1"/>
          <p:nvPr/>
        </p:nvSpPr>
        <p:spPr>
          <a:xfrm>
            <a:off x="3203848" y="3872872"/>
            <a:ext cx="699492" cy="276999"/>
          </a:xfrm>
          <a:prstGeom prst="rect">
            <a:avLst/>
          </a:prstGeom>
          <a:noFill/>
        </p:spPr>
        <p:txBody>
          <a:bodyPr wrap="square" rtlCol="0">
            <a:spAutoFit/>
          </a:bodyPr>
          <a:lstStyle/>
          <a:p>
            <a:r>
              <a:rPr lang="en-GB" sz="1200" b="1" dirty="0" smtClean="0"/>
              <a:t>0.78%</a:t>
            </a:r>
            <a:endParaRPr lang="en-GB" sz="1200" b="1" dirty="0"/>
          </a:p>
        </p:txBody>
      </p:sp>
      <p:sp>
        <p:nvSpPr>
          <p:cNvPr id="7" name="TextBox 6"/>
          <p:cNvSpPr txBox="1"/>
          <p:nvPr/>
        </p:nvSpPr>
        <p:spPr>
          <a:xfrm>
            <a:off x="3791929" y="3617326"/>
            <a:ext cx="734280" cy="276999"/>
          </a:xfrm>
          <a:prstGeom prst="rect">
            <a:avLst/>
          </a:prstGeom>
          <a:noFill/>
        </p:spPr>
        <p:txBody>
          <a:bodyPr wrap="square" rtlCol="0">
            <a:spAutoFit/>
          </a:bodyPr>
          <a:lstStyle/>
          <a:p>
            <a:r>
              <a:rPr lang="en-GB" sz="1200" b="1" dirty="0" smtClean="0"/>
              <a:t>0.97%</a:t>
            </a:r>
            <a:endParaRPr lang="en-GB" sz="1200" b="1" dirty="0"/>
          </a:p>
        </p:txBody>
      </p:sp>
      <p:sp>
        <p:nvSpPr>
          <p:cNvPr id="8" name="TextBox 7"/>
          <p:cNvSpPr txBox="1"/>
          <p:nvPr/>
        </p:nvSpPr>
        <p:spPr>
          <a:xfrm>
            <a:off x="4283968" y="3312108"/>
            <a:ext cx="621855" cy="276999"/>
          </a:xfrm>
          <a:prstGeom prst="rect">
            <a:avLst/>
          </a:prstGeom>
          <a:noFill/>
        </p:spPr>
        <p:txBody>
          <a:bodyPr wrap="square" rtlCol="0">
            <a:spAutoFit/>
          </a:bodyPr>
          <a:lstStyle/>
          <a:p>
            <a:r>
              <a:rPr lang="en-GB" sz="1200" b="1" dirty="0" smtClean="0"/>
              <a:t>1.16%</a:t>
            </a:r>
            <a:endParaRPr lang="en-GB" sz="1200" b="1" dirty="0"/>
          </a:p>
        </p:txBody>
      </p:sp>
      <p:sp>
        <p:nvSpPr>
          <p:cNvPr id="9" name="TextBox 8"/>
          <p:cNvSpPr txBox="1"/>
          <p:nvPr/>
        </p:nvSpPr>
        <p:spPr>
          <a:xfrm>
            <a:off x="4905823" y="3068960"/>
            <a:ext cx="602281" cy="276999"/>
          </a:xfrm>
          <a:prstGeom prst="rect">
            <a:avLst/>
          </a:prstGeom>
          <a:noFill/>
        </p:spPr>
        <p:txBody>
          <a:bodyPr wrap="square" rtlCol="0">
            <a:spAutoFit/>
          </a:bodyPr>
          <a:lstStyle/>
          <a:p>
            <a:r>
              <a:rPr lang="en-GB" sz="1200" b="1" dirty="0" smtClean="0"/>
              <a:t>1.29%</a:t>
            </a:r>
            <a:endParaRPr lang="en-GB" sz="1200" b="1" dirty="0"/>
          </a:p>
        </p:txBody>
      </p:sp>
      <p:sp>
        <p:nvSpPr>
          <p:cNvPr id="10" name="TextBox 9"/>
          <p:cNvSpPr txBox="1"/>
          <p:nvPr/>
        </p:nvSpPr>
        <p:spPr>
          <a:xfrm>
            <a:off x="5508104" y="2742823"/>
            <a:ext cx="576064" cy="276999"/>
          </a:xfrm>
          <a:prstGeom prst="rect">
            <a:avLst/>
          </a:prstGeom>
          <a:noFill/>
        </p:spPr>
        <p:txBody>
          <a:bodyPr wrap="square" rtlCol="0">
            <a:spAutoFit/>
          </a:bodyPr>
          <a:lstStyle/>
          <a:p>
            <a:r>
              <a:rPr lang="en-GB" sz="1200" b="1" dirty="0" smtClean="0"/>
              <a:t>1.48%</a:t>
            </a:r>
            <a:endParaRPr lang="en-GB" sz="1200" b="1" dirty="0"/>
          </a:p>
        </p:txBody>
      </p:sp>
      <p:sp>
        <p:nvSpPr>
          <p:cNvPr id="11" name="TextBox 10"/>
          <p:cNvSpPr txBox="1"/>
          <p:nvPr/>
        </p:nvSpPr>
        <p:spPr>
          <a:xfrm>
            <a:off x="6084168" y="2533565"/>
            <a:ext cx="504056" cy="276999"/>
          </a:xfrm>
          <a:prstGeom prst="rect">
            <a:avLst/>
          </a:prstGeom>
          <a:noFill/>
        </p:spPr>
        <p:txBody>
          <a:bodyPr wrap="square" rtlCol="0">
            <a:spAutoFit/>
          </a:bodyPr>
          <a:lstStyle/>
          <a:p>
            <a:r>
              <a:rPr lang="en-GB" sz="1200" b="1" dirty="0" smtClean="0"/>
              <a:t>1.6%</a:t>
            </a:r>
            <a:endParaRPr lang="en-GB" sz="1200" b="1" dirty="0"/>
          </a:p>
        </p:txBody>
      </p:sp>
      <p:sp>
        <p:nvSpPr>
          <p:cNvPr id="12" name="TextBox 11"/>
          <p:cNvSpPr txBox="1"/>
          <p:nvPr/>
        </p:nvSpPr>
        <p:spPr>
          <a:xfrm>
            <a:off x="6588224" y="2343363"/>
            <a:ext cx="648072" cy="276999"/>
          </a:xfrm>
          <a:prstGeom prst="rect">
            <a:avLst/>
          </a:prstGeom>
          <a:noFill/>
        </p:spPr>
        <p:txBody>
          <a:bodyPr wrap="square" rtlCol="0">
            <a:spAutoFit/>
          </a:bodyPr>
          <a:lstStyle/>
          <a:p>
            <a:r>
              <a:rPr lang="en-GB" sz="1200" b="1" dirty="0" smtClean="0"/>
              <a:t>1.72%</a:t>
            </a:r>
            <a:endParaRPr lang="en-GB" sz="1200" b="1" dirty="0"/>
          </a:p>
        </p:txBody>
      </p:sp>
    </p:spTree>
    <p:extLst>
      <p:ext uri="{BB962C8B-B14F-4D97-AF65-F5344CB8AC3E}">
        <p14:creationId xmlns:p14="http://schemas.microsoft.com/office/powerpoint/2010/main" val="698587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6752" y="372981"/>
            <a:ext cx="6457824" cy="1254001"/>
          </a:xfrm>
        </p:spPr>
        <p:txBody>
          <a:bodyPr>
            <a:noAutofit/>
          </a:bodyPr>
          <a:lstStyle/>
          <a:p>
            <a:r>
              <a:rPr lang="en-GB" sz="3600" b="1" dirty="0" smtClean="0">
                <a:solidFill>
                  <a:schemeClr val="bg1"/>
                </a:solidFill>
              </a:rPr>
              <a:t>Reported prevalence of female pupils with autism </a:t>
            </a:r>
            <a:r>
              <a:rPr lang="en-GB" sz="3200" b="1" dirty="0" smtClean="0">
                <a:solidFill>
                  <a:schemeClr val="bg1"/>
                </a:solidFill>
              </a:rPr>
              <a:t/>
            </a:r>
            <a:br>
              <a:rPr lang="en-GB" sz="3200" b="1" dirty="0" smtClean="0">
                <a:solidFill>
                  <a:schemeClr val="bg1"/>
                </a:solidFill>
              </a:rPr>
            </a:br>
            <a:endParaRPr lang="en-GB" sz="3200" b="1" dirty="0"/>
          </a:p>
        </p:txBody>
      </p:sp>
      <p:sp>
        <p:nvSpPr>
          <p:cNvPr id="3" name="Rectangle 2"/>
          <p:cNvSpPr/>
          <p:nvPr/>
        </p:nvSpPr>
        <p:spPr>
          <a:xfrm>
            <a:off x="3438516" y="3244334"/>
            <a:ext cx="2266967" cy="369332"/>
          </a:xfrm>
          <a:prstGeom prst="rect">
            <a:avLst/>
          </a:prstGeom>
        </p:spPr>
        <p:txBody>
          <a:bodyPr wrap="none">
            <a:spAutoFit/>
          </a:bodyPr>
          <a:lstStyle/>
          <a:p>
            <a:r>
              <a:rPr lang="en-GB" dirty="0">
                <a:solidFill>
                  <a:schemeClr val="bg1"/>
                </a:solidFill>
              </a:rPr>
              <a:t>Gender of pupils with </a:t>
            </a:r>
            <a:endParaRPr lang="en-GB" dirty="0"/>
          </a:p>
        </p:txBody>
      </p:sp>
      <p:sp>
        <p:nvSpPr>
          <p:cNvPr id="4" name="Rectangle 3"/>
          <p:cNvSpPr/>
          <p:nvPr/>
        </p:nvSpPr>
        <p:spPr>
          <a:xfrm>
            <a:off x="2555776" y="4391193"/>
            <a:ext cx="4572000" cy="646331"/>
          </a:xfrm>
          <a:prstGeom prst="rect">
            <a:avLst/>
          </a:prstGeom>
        </p:spPr>
        <p:txBody>
          <a:bodyPr>
            <a:spAutoFit/>
          </a:bodyPr>
          <a:lstStyle/>
          <a:p>
            <a:pPr algn="ctr"/>
            <a:r>
              <a:rPr lang="en-GB" dirty="0">
                <a:solidFill>
                  <a:schemeClr val="bg1"/>
                </a:solidFill>
              </a:rPr>
              <a:t>Gender of pupils with intellectual disabilities over time </a:t>
            </a:r>
          </a:p>
        </p:txBody>
      </p:sp>
      <p:pic>
        <p:nvPicPr>
          <p:cNvPr id="3074" name="Picture 2" descr="\\cfsk17.campus.gla.ac.uk\SSD_Home_Data_W\lol2g\My Documents\Downloads\Copy__Percentage_ofn_female_pupil_with__learning_disabilities_over_time_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3444" y="1598420"/>
            <a:ext cx="5112568" cy="50727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30787" y="5355130"/>
            <a:ext cx="158823" cy="255514"/>
          </a:xfrm>
          <a:prstGeom prst="rect">
            <a:avLst/>
          </a:prstGeom>
          <a:solidFill>
            <a:schemeClr val="bg1"/>
          </a:solidFill>
        </p:spPr>
        <p:txBody>
          <a:bodyPr wrap="square" rtlCol="0">
            <a:spAutoFit/>
          </a:bodyPr>
          <a:lstStyle/>
          <a:p>
            <a:endParaRPr lang="en-GB" dirty="0"/>
          </a:p>
        </p:txBody>
      </p:sp>
      <p:sp>
        <p:nvSpPr>
          <p:cNvPr id="9" name="TextBox 8"/>
          <p:cNvSpPr txBox="1"/>
          <p:nvPr/>
        </p:nvSpPr>
        <p:spPr>
          <a:xfrm flipH="1">
            <a:off x="3299788" y="5322087"/>
            <a:ext cx="264100" cy="292376"/>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3843874" y="5176444"/>
            <a:ext cx="219064" cy="438019"/>
          </a:xfrm>
          <a:prstGeom prst="rect">
            <a:avLst/>
          </a:prstGeom>
          <a:solidFill>
            <a:schemeClr val="bg1"/>
          </a:solidFill>
        </p:spPr>
        <p:txBody>
          <a:bodyPr wrap="square" rtlCol="0">
            <a:spAutoFit/>
          </a:bodyPr>
          <a:lstStyle/>
          <a:p>
            <a:endParaRPr lang="en-GB" dirty="0"/>
          </a:p>
        </p:txBody>
      </p:sp>
      <p:sp>
        <p:nvSpPr>
          <p:cNvPr id="11" name="TextBox 10"/>
          <p:cNvSpPr txBox="1"/>
          <p:nvPr/>
        </p:nvSpPr>
        <p:spPr>
          <a:xfrm>
            <a:off x="4427983" y="5387757"/>
            <a:ext cx="144016" cy="219010"/>
          </a:xfrm>
          <a:prstGeom prst="rect">
            <a:avLst/>
          </a:prstGeom>
          <a:solidFill>
            <a:schemeClr val="bg1"/>
          </a:solidFill>
        </p:spPr>
        <p:txBody>
          <a:bodyPr wrap="square" rtlCol="0">
            <a:spAutoFit/>
          </a:bodyPr>
          <a:lstStyle/>
          <a:p>
            <a:endParaRPr lang="en-GB" dirty="0"/>
          </a:p>
        </p:txBody>
      </p:sp>
      <p:sp>
        <p:nvSpPr>
          <p:cNvPr id="12" name="TextBox 11"/>
          <p:cNvSpPr txBox="1"/>
          <p:nvPr/>
        </p:nvSpPr>
        <p:spPr>
          <a:xfrm>
            <a:off x="5148064" y="5414203"/>
            <a:ext cx="72008" cy="68684"/>
          </a:xfrm>
          <a:prstGeom prst="rect">
            <a:avLst/>
          </a:prstGeom>
          <a:solidFill>
            <a:schemeClr val="bg1"/>
          </a:solidFill>
        </p:spPr>
        <p:txBody>
          <a:bodyPr wrap="square" rtlCol="0">
            <a:spAutoFit/>
          </a:bodyPr>
          <a:lstStyle/>
          <a:p>
            <a:endParaRPr lang="en-GB" dirty="0"/>
          </a:p>
        </p:txBody>
      </p:sp>
      <p:sp>
        <p:nvSpPr>
          <p:cNvPr id="13" name="TextBox 12"/>
          <p:cNvSpPr txBox="1"/>
          <p:nvPr/>
        </p:nvSpPr>
        <p:spPr>
          <a:xfrm>
            <a:off x="4971549" y="5156842"/>
            <a:ext cx="248524" cy="454601"/>
          </a:xfrm>
          <a:prstGeom prst="rect">
            <a:avLst/>
          </a:prstGeom>
          <a:solidFill>
            <a:schemeClr val="bg1"/>
          </a:solidFill>
        </p:spPr>
        <p:txBody>
          <a:bodyPr wrap="square" rtlCol="0">
            <a:spAutoFit/>
          </a:bodyPr>
          <a:lstStyle/>
          <a:p>
            <a:endParaRPr lang="en-GB" dirty="0"/>
          </a:p>
        </p:txBody>
      </p:sp>
      <p:sp>
        <p:nvSpPr>
          <p:cNvPr id="14" name="TextBox 13"/>
          <p:cNvSpPr txBox="1"/>
          <p:nvPr/>
        </p:nvSpPr>
        <p:spPr>
          <a:xfrm>
            <a:off x="5537812" y="5482200"/>
            <a:ext cx="197380" cy="113120"/>
          </a:xfrm>
          <a:prstGeom prst="rect">
            <a:avLst/>
          </a:prstGeom>
          <a:solidFill>
            <a:schemeClr val="bg1"/>
          </a:solidFill>
        </p:spPr>
        <p:txBody>
          <a:bodyPr wrap="square" rtlCol="0">
            <a:spAutoFit/>
          </a:bodyPr>
          <a:lstStyle/>
          <a:p>
            <a:endParaRPr lang="en-GB" dirty="0"/>
          </a:p>
        </p:txBody>
      </p:sp>
      <p:sp>
        <p:nvSpPr>
          <p:cNvPr id="15" name="TextBox 14"/>
          <p:cNvSpPr txBox="1"/>
          <p:nvPr/>
        </p:nvSpPr>
        <p:spPr>
          <a:xfrm>
            <a:off x="6156176" y="5641174"/>
            <a:ext cx="216024" cy="60722"/>
          </a:xfrm>
          <a:prstGeom prst="rect">
            <a:avLst/>
          </a:prstGeom>
          <a:solidFill>
            <a:schemeClr val="bg1"/>
          </a:solidFill>
        </p:spPr>
        <p:txBody>
          <a:bodyPr wrap="square" rtlCol="0">
            <a:spAutoFit/>
          </a:bodyPr>
          <a:lstStyle/>
          <a:p>
            <a:endParaRPr lang="en-GB" dirty="0"/>
          </a:p>
        </p:txBody>
      </p:sp>
      <p:sp>
        <p:nvSpPr>
          <p:cNvPr id="16" name="TextBox 15"/>
          <p:cNvSpPr txBox="1"/>
          <p:nvPr/>
        </p:nvSpPr>
        <p:spPr>
          <a:xfrm>
            <a:off x="6102170" y="5366976"/>
            <a:ext cx="162018" cy="230447"/>
          </a:xfrm>
          <a:prstGeom prst="rect">
            <a:avLst/>
          </a:prstGeom>
          <a:solidFill>
            <a:schemeClr val="bg1"/>
          </a:solidFill>
        </p:spPr>
        <p:txBody>
          <a:bodyPr wrap="square" rtlCol="0">
            <a:spAutoFit/>
          </a:bodyPr>
          <a:lstStyle/>
          <a:p>
            <a:endParaRPr lang="en-GB" dirty="0"/>
          </a:p>
        </p:txBody>
      </p:sp>
      <p:sp>
        <p:nvSpPr>
          <p:cNvPr id="17" name="TextBox 16"/>
          <p:cNvSpPr txBox="1"/>
          <p:nvPr/>
        </p:nvSpPr>
        <p:spPr>
          <a:xfrm>
            <a:off x="6644550" y="5172930"/>
            <a:ext cx="231706" cy="438020"/>
          </a:xfrm>
          <a:prstGeom prst="rect">
            <a:avLst/>
          </a:prstGeom>
          <a:solidFill>
            <a:schemeClr val="bg1"/>
          </a:solidFill>
          <a:ln>
            <a:noFill/>
          </a:ln>
        </p:spPr>
        <p:txBody>
          <a:bodyPr wrap="square" rtlCol="0">
            <a:spAutoFit/>
          </a:bodyPr>
          <a:lstStyle/>
          <a:p>
            <a:endParaRPr lang="en-GB" dirty="0"/>
          </a:p>
        </p:txBody>
      </p:sp>
    </p:spTree>
    <p:extLst>
      <p:ext uri="{BB962C8B-B14F-4D97-AF65-F5344CB8AC3E}">
        <p14:creationId xmlns:p14="http://schemas.microsoft.com/office/powerpoint/2010/main" val="3051383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fsk17.campus.gla.ac.uk\SSD_Home_Data_W\lol2g\My Documents\Downloads\Percentage_of_pupils_with_autism__over_time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886" y="1700808"/>
            <a:ext cx="5256584" cy="50097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131840" y="140514"/>
            <a:ext cx="5220580" cy="1200329"/>
          </a:xfrm>
          <a:prstGeom prst="rect">
            <a:avLst/>
          </a:prstGeom>
        </p:spPr>
        <p:txBody>
          <a:bodyPr wrap="square">
            <a:spAutoFit/>
          </a:bodyPr>
          <a:lstStyle/>
          <a:p>
            <a:pPr algn="ctr"/>
            <a:r>
              <a:rPr lang="en-GB" sz="3600" b="1" dirty="0">
                <a:solidFill>
                  <a:schemeClr val="bg1"/>
                </a:solidFill>
              </a:rPr>
              <a:t>Reported prevalence of  </a:t>
            </a:r>
            <a:r>
              <a:rPr lang="en-GB" sz="3600" b="1" dirty="0" smtClean="0">
                <a:solidFill>
                  <a:schemeClr val="bg1"/>
                </a:solidFill>
              </a:rPr>
              <a:t> males pupils </a:t>
            </a:r>
            <a:r>
              <a:rPr lang="en-GB" sz="3600" b="1" dirty="0">
                <a:solidFill>
                  <a:schemeClr val="bg1"/>
                </a:solidFill>
              </a:rPr>
              <a:t>with autism </a:t>
            </a:r>
            <a:endParaRPr lang="en-GB" sz="3600" dirty="0"/>
          </a:p>
        </p:txBody>
      </p:sp>
      <p:sp>
        <p:nvSpPr>
          <p:cNvPr id="4" name="TextBox 3"/>
          <p:cNvSpPr txBox="1"/>
          <p:nvPr/>
        </p:nvSpPr>
        <p:spPr>
          <a:xfrm>
            <a:off x="2505308" y="5230681"/>
            <a:ext cx="244952" cy="429086"/>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3131840" y="5197097"/>
            <a:ext cx="200792" cy="462670"/>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3635896" y="5324856"/>
            <a:ext cx="288032" cy="339455"/>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4211960" y="5260557"/>
            <a:ext cx="288032" cy="399209"/>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4824028" y="5290435"/>
            <a:ext cx="252028" cy="369332"/>
          </a:xfrm>
          <a:prstGeom prst="rect">
            <a:avLst/>
          </a:prstGeom>
          <a:solidFill>
            <a:schemeClr val="bg1"/>
          </a:solidFill>
        </p:spPr>
        <p:txBody>
          <a:bodyPr wrap="square" rtlCol="0">
            <a:spAutoFit/>
          </a:bodyPr>
          <a:lstStyle/>
          <a:p>
            <a:endParaRPr lang="en-GB" dirty="0"/>
          </a:p>
        </p:txBody>
      </p:sp>
      <p:sp>
        <p:nvSpPr>
          <p:cNvPr id="9" name="TextBox 8"/>
          <p:cNvSpPr txBox="1"/>
          <p:nvPr/>
        </p:nvSpPr>
        <p:spPr>
          <a:xfrm>
            <a:off x="5440576" y="5105769"/>
            <a:ext cx="141776" cy="369332"/>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5440576" y="5290435"/>
            <a:ext cx="211544" cy="369332"/>
          </a:xfrm>
          <a:prstGeom prst="rect">
            <a:avLst/>
          </a:prstGeom>
          <a:solidFill>
            <a:schemeClr val="bg1"/>
          </a:solidFill>
        </p:spPr>
        <p:txBody>
          <a:bodyPr wrap="square" rtlCol="0">
            <a:spAutoFit/>
          </a:bodyPr>
          <a:lstStyle/>
          <a:p>
            <a:endParaRPr lang="en-GB" dirty="0"/>
          </a:p>
        </p:txBody>
      </p:sp>
      <p:sp>
        <p:nvSpPr>
          <p:cNvPr id="11" name="TextBox 10"/>
          <p:cNvSpPr txBox="1"/>
          <p:nvPr/>
        </p:nvSpPr>
        <p:spPr>
          <a:xfrm>
            <a:off x="6012160" y="5290435"/>
            <a:ext cx="215812" cy="369332"/>
          </a:xfrm>
          <a:prstGeom prst="rect">
            <a:avLst/>
          </a:prstGeom>
          <a:solidFill>
            <a:schemeClr val="bg1"/>
          </a:solidFill>
        </p:spPr>
        <p:txBody>
          <a:bodyPr wrap="square" rtlCol="0">
            <a:spAutoFit/>
          </a:bodyPr>
          <a:lstStyle/>
          <a:p>
            <a:endParaRPr lang="en-GB" dirty="0"/>
          </a:p>
        </p:txBody>
      </p:sp>
      <p:sp>
        <p:nvSpPr>
          <p:cNvPr id="12" name="TextBox 11"/>
          <p:cNvSpPr txBox="1"/>
          <p:nvPr/>
        </p:nvSpPr>
        <p:spPr>
          <a:xfrm>
            <a:off x="6512758" y="5290435"/>
            <a:ext cx="29149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754083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solidFill>
                  <a:schemeClr val="bg1"/>
                </a:solidFill>
              </a:rPr>
              <a:t>Prevalence of intellectual disabilities by different schools over time</a:t>
            </a:r>
            <a:endParaRPr lang="en-GB" dirty="0"/>
          </a:p>
        </p:txBody>
      </p:sp>
      <p:sp>
        <p:nvSpPr>
          <p:cNvPr id="3" name="TextBox 2"/>
          <p:cNvSpPr txBox="1"/>
          <p:nvPr/>
        </p:nvSpPr>
        <p:spPr>
          <a:xfrm>
            <a:off x="3059832" y="188640"/>
            <a:ext cx="5400600" cy="1200329"/>
          </a:xfrm>
          <a:prstGeom prst="rect">
            <a:avLst/>
          </a:prstGeom>
          <a:noFill/>
        </p:spPr>
        <p:txBody>
          <a:bodyPr wrap="square" rtlCol="0">
            <a:spAutoFit/>
          </a:bodyPr>
          <a:lstStyle/>
          <a:p>
            <a:pPr algn="ctr"/>
            <a:r>
              <a:rPr lang="en-GB" sz="3600" b="1" dirty="0">
                <a:solidFill>
                  <a:schemeClr val="bg1"/>
                </a:solidFill>
              </a:rPr>
              <a:t>Prevalence of </a:t>
            </a:r>
            <a:r>
              <a:rPr lang="en-GB" sz="3600" b="1" dirty="0" smtClean="0">
                <a:solidFill>
                  <a:schemeClr val="bg1"/>
                </a:solidFill>
              </a:rPr>
              <a:t>autism by </a:t>
            </a:r>
            <a:r>
              <a:rPr lang="en-GB" sz="3600" b="1" dirty="0">
                <a:solidFill>
                  <a:schemeClr val="bg1"/>
                </a:solidFill>
              </a:rPr>
              <a:t>different schools over time</a:t>
            </a:r>
            <a:endParaRPr lang="en-GB" sz="3600"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267744" y="1850302"/>
            <a:ext cx="5731510" cy="4617720"/>
          </a:xfrm>
          <a:prstGeom prst="rect">
            <a:avLst/>
          </a:prstGeom>
          <a:ln>
            <a:solidFill>
              <a:schemeClr val="tx1"/>
            </a:solidFill>
            <a:prstDash val="solid"/>
          </a:ln>
        </p:spPr>
      </p:pic>
      <p:sp>
        <p:nvSpPr>
          <p:cNvPr id="5" name="TextBox 4"/>
          <p:cNvSpPr txBox="1"/>
          <p:nvPr/>
        </p:nvSpPr>
        <p:spPr>
          <a:xfrm>
            <a:off x="7559065" y="6086316"/>
            <a:ext cx="36004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880318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solidFill>
                  <a:schemeClr val="bg1"/>
                </a:solidFill>
              </a:rPr>
              <a:t>Prevalence of intellectual disabilities by different schools over time</a:t>
            </a:r>
            <a:endParaRPr lang="en-GB" dirty="0"/>
          </a:p>
        </p:txBody>
      </p:sp>
      <p:sp>
        <p:nvSpPr>
          <p:cNvPr id="3" name="TextBox 2"/>
          <p:cNvSpPr txBox="1"/>
          <p:nvPr/>
        </p:nvSpPr>
        <p:spPr>
          <a:xfrm>
            <a:off x="3203848" y="203160"/>
            <a:ext cx="5400600" cy="1200329"/>
          </a:xfrm>
          <a:prstGeom prst="rect">
            <a:avLst/>
          </a:prstGeom>
          <a:noFill/>
        </p:spPr>
        <p:txBody>
          <a:bodyPr wrap="square" rtlCol="0">
            <a:spAutoFit/>
          </a:bodyPr>
          <a:lstStyle/>
          <a:p>
            <a:pPr algn="ctr"/>
            <a:r>
              <a:rPr lang="en-GB" sz="3600" b="1" dirty="0">
                <a:solidFill>
                  <a:schemeClr val="bg1"/>
                </a:solidFill>
              </a:rPr>
              <a:t>Prevalence of </a:t>
            </a:r>
            <a:r>
              <a:rPr lang="en-GB" sz="3600" b="1" dirty="0" smtClean="0">
                <a:solidFill>
                  <a:schemeClr val="bg1"/>
                </a:solidFill>
              </a:rPr>
              <a:t>autism by </a:t>
            </a:r>
            <a:r>
              <a:rPr lang="en-GB" sz="3600" b="1" dirty="0">
                <a:solidFill>
                  <a:schemeClr val="bg1"/>
                </a:solidFill>
              </a:rPr>
              <a:t>different schools over time</a:t>
            </a:r>
            <a:endParaRPr lang="en-GB" sz="36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5699" y="2413258"/>
            <a:ext cx="4120100" cy="3675876"/>
          </a:xfrm>
          <a:prstGeom prst="rect">
            <a:avLst/>
          </a:prstGeom>
        </p:spPr>
      </p:pic>
      <p:sp>
        <p:nvSpPr>
          <p:cNvPr id="7" name="TextBox 6"/>
          <p:cNvSpPr txBox="1"/>
          <p:nvPr/>
        </p:nvSpPr>
        <p:spPr>
          <a:xfrm>
            <a:off x="6228184" y="3600449"/>
            <a:ext cx="1296144" cy="461665"/>
          </a:xfrm>
          <a:prstGeom prst="rect">
            <a:avLst/>
          </a:prstGeom>
          <a:noFill/>
        </p:spPr>
        <p:txBody>
          <a:bodyPr wrap="square" rtlCol="0">
            <a:spAutoFit/>
          </a:bodyPr>
          <a:lstStyle/>
          <a:p>
            <a:r>
              <a:rPr lang="en-GB" sz="2400" b="1" dirty="0" smtClean="0"/>
              <a:t>41.78%</a:t>
            </a:r>
            <a:endParaRPr lang="en-GB" sz="2400" b="1" dirty="0"/>
          </a:p>
        </p:txBody>
      </p:sp>
      <p:sp>
        <p:nvSpPr>
          <p:cNvPr id="8" name="TextBox 7"/>
          <p:cNvSpPr txBox="1"/>
          <p:nvPr/>
        </p:nvSpPr>
        <p:spPr>
          <a:xfrm>
            <a:off x="4932040" y="4293096"/>
            <a:ext cx="1296144" cy="461665"/>
          </a:xfrm>
          <a:prstGeom prst="rect">
            <a:avLst/>
          </a:prstGeom>
          <a:noFill/>
        </p:spPr>
        <p:txBody>
          <a:bodyPr wrap="square" rtlCol="0">
            <a:spAutoFit/>
          </a:bodyPr>
          <a:lstStyle/>
          <a:p>
            <a:r>
              <a:rPr lang="en-GB" sz="2400" b="1" dirty="0" smtClean="0"/>
              <a:t>39.38% </a:t>
            </a:r>
            <a:endParaRPr lang="en-GB" sz="2400" b="1" dirty="0"/>
          </a:p>
        </p:txBody>
      </p:sp>
      <p:sp>
        <p:nvSpPr>
          <p:cNvPr id="9" name="TextBox 8"/>
          <p:cNvSpPr txBox="1"/>
          <p:nvPr/>
        </p:nvSpPr>
        <p:spPr>
          <a:xfrm>
            <a:off x="4932040" y="3250010"/>
            <a:ext cx="1169799" cy="461665"/>
          </a:xfrm>
          <a:prstGeom prst="rect">
            <a:avLst/>
          </a:prstGeom>
          <a:noFill/>
        </p:spPr>
        <p:txBody>
          <a:bodyPr wrap="square" rtlCol="0">
            <a:spAutoFit/>
          </a:bodyPr>
          <a:lstStyle/>
          <a:p>
            <a:r>
              <a:rPr lang="en-GB" sz="2400" b="1" dirty="0" smtClean="0"/>
              <a:t>18.84%</a:t>
            </a:r>
            <a:endParaRPr lang="en-GB" sz="2400" b="1" dirty="0"/>
          </a:p>
        </p:txBody>
      </p:sp>
      <p:sp>
        <p:nvSpPr>
          <p:cNvPr id="10" name="TextBox 9"/>
          <p:cNvSpPr txBox="1"/>
          <p:nvPr/>
        </p:nvSpPr>
        <p:spPr>
          <a:xfrm>
            <a:off x="5158815" y="1974870"/>
            <a:ext cx="3060340" cy="461665"/>
          </a:xfrm>
          <a:prstGeom prst="rect">
            <a:avLst/>
          </a:prstGeom>
          <a:noFill/>
        </p:spPr>
        <p:txBody>
          <a:bodyPr wrap="square" rtlCol="0">
            <a:spAutoFit/>
          </a:bodyPr>
          <a:lstStyle/>
          <a:p>
            <a:r>
              <a:rPr lang="en-GB" sz="2400" b="1" dirty="0" smtClean="0"/>
              <a:t>School trends in 2015</a:t>
            </a:r>
            <a:endParaRPr lang="en-GB" sz="24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493" y="2436535"/>
            <a:ext cx="3962501" cy="3653735"/>
          </a:xfrm>
          <a:prstGeom prst="rect">
            <a:avLst/>
          </a:prstGeom>
        </p:spPr>
      </p:pic>
      <p:sp>
        <p:nvSpPr>
          <p:cNvPr id="5" name="TextBox 4"/>
          <p:cNvSpPr txBox="1"/>
          <p:nvPr/>
        </p:nvSpPr>
        <p:spPr>
          <a:xfrm>
            <a:off x="489109" y="1957778"/>
            <a:ext cx="3146788" cy="461665"/>
          </a:xfrm>
          <a:prstGeom prst="rect">
            <a:avLst/>
          </a:prstGeom>
          <a:noFill/>
        </p:spPr>
        <p:txBody>
          <a:bodyPr wrap="square" rtlCol="0">
            <a:spAutoFit/>
          </a:bodyPr>
          <a:lstStyle/>
          <a:p>
            <a:r>
              <a:rPr lang="en-GB" sz="2400" b="1" dirty="0" smtClean="0"/>
              <a:t>School trends in 2008                      </a:t>
            </a:r>
            <a:endParaRPr lang="en-GB" sz="2400" b="1" dirty="0"/>
          </a:p>
        </p:txBody>
      </p:sp>
      <p:sp>
        <p:nvSpPr>
          <p:cNvPr id="11" name="TextBox 10"/>
          <p:cNvSpPr txBox="1"/>
          <p:nvPr/>
        </p:nvSpPr>
        <p:spPr>
          <a:xfrm>
            <a:off x="2267744" y="3600450"/>
            <a:ext cx="1224136" cy="461665"/>
          </a:xfrm>
          <a:prstGeom prst="rect">
            <a:avLst/>
          </a:prstGeom>
          <a:noFill/>
        </p:spPr>
        <p:txBody>
          <a:bodyPr wrap="square" rtlCol="0">
            <a:spAutoFit/>
          </a:bodyPr>
          <a:lstStyle/>
          <a:p>
            <a:r>
              <a:rPr lang="en-GB" sz="2400" b="1" dirty="0" smtClean="0"/>
              <a:t>45.29%</a:t>
            </a:r>
            <a:endParaRPr lang="en-GB" sz="2400" b="1" dirty="0"/>
          </a:p>
        </p:txBody>
      </p:sp>
      <p:sp>
        <p:nvSpPr>
          <p:cNvPr id="12" name="TextBox 11"/>
          <p:cNvSpPr txBox="1"/>
          <p:nvPr/>
        </p:nvSpPr>
        <p:spPr>
          <a:xfrm>
            <a:off x="944026" y="4293096"/>
            <a:ext cx="1116124" cy="461665"/>
          </a:xfrm>
          <a:prstGeom prst="rect">
            <a:avLst/>
          </a:prstGeom>
          <a:noFill/>
        </p:spPr>
        <p:txBody>
          <a:bodyPr wrap="square" rtlCol="0">
            <a:spAutoFit/>
          </a:bodyPr>
          <a:lstStyle/>
          <a:p>
            <a:r>
              <a:rPr lang="en-GB" sz="2400" b="1" dirty="0" smtClean="0"/>
              <a:t>30.16%</a:t>
            </a:r>
            <a:endParaRPr lang="en-GB" sz="2400" b="1" dirty="0"/>
          </a:p>
        </p:txBody>
      </p:sp>
      <p:sp>
        <p:nvSpPr>
          <p:cNvPr id="13" name="TextBox 12"/>
          <p:cNvSpPr txBox="1"/>
          <p:nvPr/>
        </p:nvSpPr>
        <p:spPr>
          <a:xfrm>
            <a:off x="899592" y="3235962"/>
            <a:ext cx="1160558" cy="461665"/>
          </a:xfrm>
          <a:prstGeom prst="rect">
            <a:avLst/>
          </a:prstGeom>
          <a:noFill/>
        </p:spPr>
        <p:txBody>
          <a:bodyPr wrap="square" rtlCol="0">
            <a:spAutoFit/>
          </a:bodyPr>
          <a:lstStyle/>
          <a:p>
            <a:r>
              <a:rPr lang="en-GB" sz="2400" b="1" dirty="0" smtClean="0"/>
              <a:t>24.55%</a:t>
            </a:r>
            <a:endParaRPr lang="en-GB" sz="2400" b="1" dirty="0"/>
          </a:p>
        </p:txBody>
      </p:sp>
      <p:sp>
        <p:nvSpPr>
          <p:cNvPr id="14" name="Right Arrow 13"/>
          <p:cNvSpPr/>
          <p:nvPr/>
        </p:nvSpPr>
        <p:spPr>
          <a:xfrm>
            <a:off x="3528914" y="2049250"/>
            <a:ext cx="1440160" cy="278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29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3447094"/>
            <a:ext cx="7772400" cy="1470025"/>
          </a:xfrm>
        </p:spPr>
        <p:txBody>
          <a:bodyPr>
            <a:normAutofit fontScale="90000"/>
          </a:bodyPr>
          <a:lstStyle/>
          <a:p>
            <a:pPr algn="l"/>
            <a:r>
              <a:rPr lang="en-GB" sz="2800" dirty="0" smtClean="0"/>
              <a:t/>
            </a:r>
            <a:br>
              <a:rPr lang="en-GB" sz="2800" dirty="0" smtClean="0"/>
            </a:br>
            <a:r>
              <a:rPr lang="en-GB" sz="2800" dirty="0"/>
              <a:t/>
            </a:r>
            <a:br>
              <a:rPr lang="en-GB" sz="2800" dirty="0"/>
            </a:br>
            <a:r>
              <a:rPr lang="en-GB" sz="2800" dirty="0" smtClean="0"/>
              <a:t/>
            </a:r>
            <a:br>
              <a:rPr lang="en-GB" sz="2800" dirty="0" smtClean="0"/>
            </a:br>
            <a:r>
              <a:rPr lang="en-GB" sz="2800" dirty="0" smtClean="0"/>
              <a:t/>
            </a:r>
            <a:br>
              <a:rPr lang="en-GB" sz="2800" dirty="0" smtClean="0"/>
            </a:br>
            <a:r>
              <a:rPr lang="en-GB" sz="2800" dirty="0"/>
              <a:t/>
            </a:r>
            <a:br>
              <a:rPr lang="en-GB" sz="2800" dirty="0"/>
            </a:br>
            <a:r>
              <a:rPr lang="en-GB" sz="2800" dirty="0" smtClean="0"/>
              <a:t> </a:t>
            </a:r>
            <a:endParaRPr lang="en-GB" sz="2800" dirty="0"/>
          </a:p>
        </p:txBody>
      </p:sp>
      <p:sp>
        <p:nvSpPr>
          <p:cNvPr id="3" name="TextBox 2"/>
          <p:cNvSpPr txBox="1"/>
          <p:nvPr/>
        </p:nvSpPr>
        <p:spPr>
          <a:xfrm>
            <a:off x="3059832" y="260648"/>
            <a:ext cx="5976664" cy="1200329"/>
          </a:xfrm>
          <a:prstGeom prst="rect">
            <a:avLst/>
          </a:prstGeom>
          <a:noFill/>
        </p:spPr>
        <p:txBody>
          <a:bodyPr wrap="square" rtlCol="0">
            <a:spAutoFit/>
          </a:bodyPr>
          <a:lstStyle/>
          <a:p>
            <a:pPr algn="ctr"/>
            <a:r>
              <a:rPr lang="en-GB" sz="3600" b="1" dirty="0" smtClean="0">
                <a:solidFill>
                  <a:schemeClr val="bg1"/>
                </a:solidFill>
              </a:rPr>
              <a:t>Overall pupil trends in Scotland:  2008-2015 </a:t>
            </a:r>
            <a:endParaRPr lang="en-GB" sz="3600" b="1" dirty="0">
              <a:solidFill>
                <a:schemeClr val="bg1"/>
              </a:solidFill>
            </a:endParaRPr>
          </a:p>
        </p:txBody>
      </p:sp>
      <p:sp>
        <p:nvSpPr>
          <p:cNvPr id="5" name="Rectangle 4"/>
          <p:cNvSpPr/>
          <p:nvPr/>
        </p:nvSpPr>
        <p:spPr>
          <a:xfrm>
            <a:off x="12192" y="1595021"/>
            <a:ext cx="8854825" cy="5262979"/>
          </a:xfrm>
          <a:prstGeom prst="rect">
            <a:avLst/>
          </a:prstGeom>
        </p:spPr>
        <p:txBody>
          <a:bodyPr wrap="square">
            <a:spAutoFit/>
          </a:bodyPr>
          <a:lstStyle/>
          <a:p>
            <a:pPr marL="285750" indent="-285750">
              <a:buFont typeface="Arial" panose="020B0604020202020204" pitchFamily="34" charset="0"/>
              <a:buChar char="•"/>
            </a:pPr>
            <a:r>
              <a:rPr lang="en-GB" sz="2800" dirty="0"/>
              <a:t>Increased </a:t>
            </a:r>
            <a:r>
              <a:rPr lang="en-GB" sz="2800" dirty="0" smtClean="0"/>
              <a:t>reports of pupils with autism from 2008-2015</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Increased reports </a:t>
            </a:r>
            <a:r>
              <a:rPr lang="en-GB" sz="2800" dirty="0"/>
              <a:t>of pupils with intellectual disabilities </a:t>
            </a:r>
            <a:r>
              <a:rPr lang="en-GB" sz="2800" dirty="0" smtClean="0"/>
              <a:t>from 2008-2012</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t>Increased reports </a:t>
            </a:r>
            <a:r>
              <a:rPr lang="en-GB" sz="2800" dirty="0"/>
              <a:t>of pupils with intellectual disabilities in </a:t>
            </a:r>
            <a:endParaRPr lang="en-GB" sz="2800" dirty="0" smtClean="0"/>
          </a:p>
          <a:p>
            <a:r>
              <a:rPr lang="en-GB" sz="2800" dirty="0" smtClean="0"/>
              <a:t>    mainstream </a:t>
            </a:r>
            <a:r>
              <a:rPr lang="en-GB" sz="2800" dirty="0"/>
              <a:t>schools </a:t>
            </a:r>
          </a:p>
          <a:p>
            <a:endParaRPr lang="en-GB" sz="2800" dirty="0" smtClean="0"/>
          </a:p>
          <a:p>
            <a:pPr marL="285750" indent="-285750">
              <a:buFont typeface="Arial" panose="020B0604020202020204" pitchFamily="34" charset="0"/>
              <a:buChar char="•"/>
            </a:pPr>
            <a:r>
              <a:rPr lang="en-GB" sz="2800" dirty="0" smtClean="0"/>
              <a:t>Increased </a:t>
            </a:r>
            <a:r>
              <a:rPr lang="en-GB" sz="2800" dirty="0"/>
              <a:t>reports of pupils with autism in secondary </a:t>
            </a:r>
            <a:endParaRPr lang="en-GB" sz="2800" dirty="0" smtClean="0"/>
          </a:p>
          <a:p>
            <a:r>
              <a:rPr lang="en-GB" sz="2800" dirty="0" smtClean="0"/>
              <a:t>    schools </a:t>
            </a:r>
          </a:p>
          <a:p>
            <a:pPr marL="285750" indent="-285750">
              <a:buFont typeface="Arial" panose="020B0604020202020204" pitchFamily="34" charset="0"/>
              <a:buChar char="•"/>
            </a:pPr>
            <a:endParaRPr lang="en-GB" sz="2800" dirty="0" smtClean="0"/>
          </a:p>
          <a:p>
            <a:endParaRPr lang="en-GB" sz="2800" dirty="0" smtClean="0"/>
          </a:p>
        </p:txBody>
      </p:sp>
    </p:spTree>
    <p:extLst>
      <p:ext uri="{BB962C8B-B14F-4D97-AF65-F5344CB8AC3E}">
        <p14:creationId xmlns:p14="http://schemas.microsoft.com/office/powerpoint/2010/main" val="428810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105835"/>
            <a:ext cx="4572000" cy="646331"/>
          </a:xfrm>
          <a:prstGeom prst="rect">
            <a:avLst/>
          </a:prstGeom>
        </p:spPr>
        <p:txBody>
          <a:bodyPr>
            <a:spAutoFit/>
          </a:bodyPr>
          <a:lstStyle/>
          <a:p>
            <a:pPr algn="ctr"/>
            <a:r>
              <a:rPr lang="en-GB" b="1" dirty="0">
                <a:solidFill>
                  <a:schemeClr val="bg1"/>
                </a:solidFill>
              </a:rPr>
              <a:t>Overall trends for pupils with autism in Scotland:  2008-2015 </a:t>
            </a:r>
          </a:p>
        </p:txBody>
      </p:sp>
      <p:sp>
        <p:nvSpPr>
          <p:cNvPr id="5" name="TextBox 4"/>
          <p:cNvSpPr txBox="1"/>
          <p:nvPr/>
        </p:nvSpPr>
        <p:spPr>
          <a:xfrm>
            <a:off x="3131840" y="332656"/>
            <a:ext cx="5400601" cy="1077218"/>
          </a:xfrm>
          <a:prstGeom prst="rect">
            <a:avLst/>
          </a:prstGeom>
          <a:noFill/>
        </p:spPr>
        <p:txBody>
          <a:bodyPr wrap="square" rtlCol="0">
            <a:spAutoFit/>
          </a:bodyPr>
          <a:lstStyle/>
          <a:p>
            <a:pPr algn="ctr"/>
            <a:r>
              <a:rPr lang="en-GB" sz="3200" b="1" dirty="0" smtClean="0">
                <a:solidFill>
                  <a:schemeClr val="bg1"/>
                </a:solidFill>
              </a:rPr>
              <a:t>Limitations and implications of findings so far  </a:t>
            </a:r>
            <a:endParaRPr lang="en-GB" sz="3200" b="1" dirty="0">
              <a:solidFill>
                <a:schemeClr val="bg1"/>
              </a:solidFill>
            </a:endParaRPr>
          </a:p>
        </p:txBody>
      </p:sp>
      <p:sp>
        <p:nvSpPr>
          <p:cNvPr id="6" name="TextBox 5"/>
          <p:cNvSpPr txBox="1"/>
          <p:nvPr/>
        </p:nvSpPr>
        <p:spPr>
          <a:xfrm>
            <a:off x="94736" y="1628800"/>
            <a:ext cx="8784976"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Limitations of proxy reported data collected in census</a:t>
            </a:r>
          </a:p>
          <a:p>
            <a:endParaRPr lang="en-GB" sz="2800" dirty="0"/>
          </a:p>
          <a:p>
            <a:pPr marL="457200" indent="-457200">
              <a:buFont typeface="Arial" panose="020B0604020202020204" pitchFamily="34" charset="0"/>
              <a:buChar char="•"/>
            </a:pPr>
            <a:r>
              <a:rPr lang="en-GB" sz="2800" dirty="0"/>
              <a:t>Level of intellectual disability not provide in census </a:t>
            </a:r>
            <a:endParaRPr lang="en-GB" sz="2800" dirty="0" smtClean="0"/>
          </a:p>
          <a:p>
            <a:endParaRPr lang="en-GB" sz="2800" dirty="0" smtClean="0"/>
          </a:p>
          <a:p>
            <a:pPr marL="457200" indent="-457200">
              <a:buFont typeface="Arial" panose="020B0604020202020204" pitchFamily="34" charset="0"/>
              <a:buChar char="•"/>
            </a:pPr>
            <a:r>
              <a:rPr lang="en-GB" sz="2800" dirty="0" smtClean="0"/>
              <a:t>Restricted to publically funded schools  </a:t>
            </a:r>
          </a:p>
          <a:p>
            <a:endParaRPr lang="en-GB" sz="2800" dirty="0" smtClean="0"/>
          </a:p>
          <a:p>
            <a:pPr marL="457200" indent="-457200">
              <a:buFont typeface="Arial" panose="020B0604020202020204" pitchFamily="34" charset="0"/>
              <a:buChar char="•"/>
            </a:pPr>
            <a:r>
              <a:rPr lang="en-GB" sz="2800" dirty="0" smtClean="0"/>
              <a:t>Need </a:t>
            </a:r>
            <a:r>
              <a:rPr lang="en-GB" sz="2800" dirty="0"/>
              <a:t>to collect more detailed </a:t>
            </a:r>
            <a:r>
              <a:rPr lang="en-GB" sz="2800" dirty="0" smtClean="0"/>
              <a:t>information about </a:t>
            </a:r>
            <a:r>
              <a:rPr lang="en-GB" sz="2800" dirty="0"/>
              <a:t>the characteristics of </a:t>
            </a:r>
            <a:r>
              <a:rPr lang="en-GB" sz="2800" dirty="0" smtClean="0"/>
              <a:t>pupils </a:t>
            </a:r>
          </a:p>
          <a:p>
            <a:r>
              <a:rPr lang="en-GB" sz="2800" dirty="0" smtClean="0"/>
              <a:t>  </a:t>
            </a:r>
            <a:endParaRPr lang="en-GB" sz="2800" dirty="0"/>
          </a:p>
        </p:txBody>
      </p:sp>
    </p:spTree>
    <p:extLst>
      <p:ext uri="{BB962C8B-B14F-4D97-AF65-F5344CB8AC3E}">
        <p14:creationId xmlns:p14="http://schemas.microsoft.com/office/powerpoint/2010/main" val="175768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5856" y="404663"/>
            <a:ext cx="5112568" cy="584775"/>
          </a:xfrm>
          <a:prstGeom prst="rect">
            <a:avLst/>
          </a:prstGeom>
          <a:noFill/>
        </p:spPr>
        <p:txBody>
          <a:bodyPr wrap="square" rtlCol="0">
            <a:spAutoFit/>
          </a:bodyPr>
          <a:lstStyle/>
          <a:p>
            <a:pPr algn="ctr"/>
            <a:r>
              <a:rPr lang="en-GB" sz="3200" b="1" dirty="0" smtClean="0">
                <a:solidFill>
                  <a:schemeClr val="bg1"/>
                </a:solidFill>
                <a:latin typeface="+mj-lt"/>
              </a:rPr>
              <a:t>Background </a:t>
            </a:r>
            <a:endParaRPr lang="en-GB" sz="3200" b="1" dirty="0">
              <a:solidFill>
                <a:schemeClr val="bg1"/>
              </a:solidFill>
              <a:latin typeface="+mj-lt"/>
            </a:endParaRPr>
          </a:p>
        </p:txBody>
      </p:sp>
      <p:sp>
        <p:nvSpPr>
          <p:cNvPr id="6" name="TextBox 5"/>
          <p:cNvSpPr txBox="1"/>
          <p:nvPr/>
        </p:nvSpPr>
        <p:spPr>
          <a:xfrm>
            <a:off x="-1" y="1566333"/>
            <a:ext cx="9144001" cy="8710077"/>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People with intellectual disabilities and people with </a:t>
            </a:r>
          </a:p>
          <a:p>
            <a:r>
              <a:rPr lang="en-GB" sz="2800" dirty="0" smtClean="0"/>
              <a:t>     autism experience health inequalities across the life course       </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These health inequalities start </a:t>
            </a:r>
            <a:r>
              <a:rPr lang="en-GB" sz="2800" dirty="0"/>
              <a:t>early in </a:t>
            </a:r>
            <a:r>
              <a:rPr lang="en-GB" sz="2800" dirty="0" smtClean="0"/>
              <a:t>life. For example children with intellectual disabilities, and children with autism are at risk of higher rates of obesity (Emerson &amp; Robertson, 2010; Curtin </a:t>
            </a:r>
            <a:r>
              <a:rPr lang="en-GB" sz="2800" i="1" dirty="0" smtClean="0"/>
              <a:t>et al</a:t>
            </a:r>
            <a:r>
              <a:rPr lang="en-GB" sz="2800" i="1" smtClean="0"/>
              <a:t>. </a:t>
            </a:r>
            <a:r>
              <a:rPr lang="en-GB" sz="2800" smtClean="0"/>
              <a:t>2014</a:t>
            </a:r>
            <a:r>
              <a:rPr lang="en-GB" sz="2800" dirty="0" smtClean="0"/>
              <a:t>)</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r>
              <a:rPr lang="en-GB" sz="2800" dirty="0" smtClean="0"/>
              <a:t>Education can influence these health inequalities (Public Health England, 2012)</a:t>
            </a:r>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endParaRPr lang="en-GB" sz="2800" dirty="0" smtClean="0"/>
          </a:p>
          <a:p>
            <a:endParaRPr lang="en-GB" sz="2800" dirty="0" smtClean="0"/>
          </a:p>
          <a:p>
            <a:endParaRPr lang="en-GB" sz="2800" dirty="0" smtClean="0"/>
          </a:p>
          <a:p>
            <a:endParaRPr lang="en-GB" sz="2800" dirty="0" smtClean="0"/>
          </a:p>
          <a:p>
            <a:endParaRPr lang="en-GB" sz="2800" dirty="0"/>
          </a:p>
        </p:txBody>
      </p:sp>
    </p:spTree>
    <p:custDataLst>
      <p:tags r:id="rId1"/>
    </p:custDataLst>
    <p:extLst>
      <p:ext uri="{BB962C8B-B14F-4D97-AF65-F5344CB8AC3E}">
        <p14:creationId xmlns:p14="http://schemas.microsoft.com/office/powerpoint/2010/main" val="125734641"/>
      </p:ext>
    </p:extLst>
  </p:cSld>
  <p:clrMapOvr>
    <a:masterClrMapping/>
  </p:clrMapOvr>
  <mc:AlternateContent xmlns:mc="http://schemas.openxmlformats.org/markup-compatibility/2006" xmlns:p14="http://schemas.microsoft.com/office/powerpoint/2010/main">
    <mc:Choice Requires="p14">
      <p:transition spd="slow" p14:dur="2000" advTm="161823"/>
    </mc:Choice>
    <mc:Fallback xmlns="">
      <p:transition spd="slow" advTm="161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116632"/>
            <a:ext cx="5904656" cy="1368152"/>
          </a:xfrm>
        </p:spPr>
        <p:txBody>
          <a:bodyPr/>
          <a:lstStyle/>
          <a:p>
            <a:pPr algn="ctr"/>
            <a:r>
              <a:rPr lang="en-GB" dirty="0" smtClean="0">
                <a:solidFill>
                  <a:schemeClr val="bg1"/>
                </a:solidFill>
              </a:rPr>
              <a:t>Future directions </a:t>
            </a:r>
            <a:endParaRPr lang="en-GB" dirty="0">
              <a:solidFill>
                <a:schemeClr val="bg1"/>
              </a:solidFill>
            </a:endParaRPr>
          </a:p>
        </p:txBody>
      </p:sp>
      <p:sp>
        <p:nvSpPr>
          <p:cNvPr id="3" name="Subtitle 2"/>
          <p:cNvSpPr>
            <a:spLocks noGrp="1"/>
          </p:cNvSpPr>
          <p:nvPr>
            <p:ph type="subTitle" idx="1"/>
          </p:nvPr>
        </p:nvSpPr>
        <p:spPr>
          <a:xfrm>
            <a:off x="683568" y="1484784"/>
            <a:ext cx="7992888" cy="4392488"/>
          </a:xfrm>
        </p:spPr>
        <p:txBody>
          <a:bodyPr>
            <a:noAutofit/>
          </a:bodyPr>
          <a:lstStyle/>
          <a:p>
            <a:endParaRPr lang="en-GB" sz="2800" dirty="0" smtClean="0"/>
          </a:p>
          <a:p>
            <a:pPr marL="0" indent="0">
              <a:buNone/>
            </a:pPr>
            <a:r>
              <a:rPr lang="en-GB" sz="2800" dirty="0" smtClean="0"/>
              <a:t>The SLDO team plan to undertake further exploration of the Scottish Pupil Census</a:t>
            </a:r>
            <a:endParaRPr lang="en-GB" sz="2000" dirty="0" smtClean="0"/>
          </a:p>
        </p:txBody>
      </p:sp>
      <p:pic>
        <p:nvPicPr>
          <p:cNvPr id="9218" name="Picture 2" descr="Image result for fu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434354"/>
            <a:ext cx="4392488" cy="236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709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solidFill>
                  <a:schemeClr val="bg1"/>
                </a:solidFill>
              </a:rPr>
              <a:t>Thank you!</a:t>
            </a:r>
            <a:endParaRPr lang="en-GB" dirty="0">
              <a:solidFill>
                <a:schemeClr val="bg1"/>
              </a:solidFill>
            </a:endParaRPr>
          </a:p>
        </p:txBody>
      </p:sp>
      <p:sp>
        <p:nvSpPr>
          <p:cNvPr id="3" name="Subtitle 2"/>
          <p:cNvSpPr>
            <a:spLocks noGrp="1"/>
          </p:cNvSpPr>
          <p:nvPr>
            <p:ph type="subTitle" idx="1"/>
          </p:nvPr>
        </p:nvSpPr>
        <p:spPr/>
        <p:txBody>
          <a:bodyPr>
            <a:normAutofit/>
          </a:bodyPr>
          <a:lstStyle/>
          <a:p>
            <a:pPr marL="0" indent="0" algn="ctr">
              <a:buNone/>
            </a:pPr>
            <a:endParaRPr lang="en-GB" sz="4000" dirty="0" smtClean="0">
              <a:hlinkClick r:id="rId2"/>
            </a:endParaRPr>
          </a:p>
          <a:p>
            <a:pPr marL="0" indent="0" algn="ctr">
              <a:buNone/>
            </a:pPr>
            <a:r>
              <a:rPr lang="en-GB" sz="4000" dirty="0" smtClean="0">
                <a:hlinkClick r:id="rId2"/>
              </a:rPr>
              <a:t>www.sldo.ac.uk</a:t>
            </a:r>
            <a:endParaRPr lang="en-GB" sz="4000" dirty="0" smtClean="0"/>
          </a:p>
          <a:p>
            <a:pPr marL="0" indent="0" algn="ctr">
              <a:buNone/>
            </a:pPr>
            <a:r>
              <a:rPr lang="en-GB" sz="4000" dirty="0" smtClean="0"/>
              <a:t>@</a:t>
            </a:r>
            <a:r>
              <a:rPr lang="en-GB" sz="4000" dirty="0" err="1" smtClean="0"/>
              <a:t>scotLDO</a:t>
            </a:r>
            <a:endParaRPr lang="en-GB" sz="4000" dirty="0" smtClean="0"/>
          </a:p>
        </p:txBody>
      </p:sp>
      <p:pic>
        <p:nvPicPr>
          <p:cNvPr id="4" name="Picture 3" descr="Twitter_logo_blue.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573016"/>
            <a:ext cx="576064" cy="353566"/>
          </a:xfrm>
          <a:prstGeom prst="rect">
            <a:avLst/>
          </a:prstGeom>
          <a:noFill/>
          <a:ln>
            <a:noFill/>
          </a:ln>
        </p:spPr>
      </p:pic>
    </p:spTree>
    <p:extLst>
      <p:ext uri="{BB962C8B-B14F-4D97-AF65-F5344CB8AC3E}">
        <p14:creationId xmlns:p14="http://schemas.microsoft.com/office/powerpoint/2010/main" val="219928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9912" y="332656"/>
            <a:ext cx="4536504" cy="584775"/>
          </a:xfrm>
          <a:prstGeom prst="rect">
            <a:avLst/>
          </a:prstGeom>
          <a:noFill/>
        </p:spPr>
        <p:txBody>
          <a:bodyPr wrap="square" rtlCol="0">
            <a:spAutoFit/>
          </a:bodyPr>
          <a:lstStyle/>
          <a:p>
            <a:r>
              <a:rPr lang="en-GB" sz="3200" b="1" dirty="0" smtClean="0">
                <a:solidFill>
                  <a:schemeClr val="bg1"/>
                </a:solidFill>
                <a:latin typeface="+mj-lt"/>
              </a:rPr>
              <a:t>Practical drivers  </a:t>
            </a:r>
            <a:endParaRPr lang="en-GB" sz="3200" b="1" dirty="0">
              <a:solidFill>
                <a:schemeClr val="bg1"/>
              </a:solidFill>
              <a:latin typeface="+mj-lt"/>
            </a:endParaRPr>
          </a:p>
        </p:txBody>
      </p:sp>
      <p:sp>
        <p:nvSpPr>
          <p:cNvPr id="5" name="TextBox 4"/>
          <p:cNvSpPr txBox="1"/>
          <p:nvPr/>
        </p:nvSpPr>
        <p:spPr>
          <a:xfrm>
            <a:off x="-73152" y="1484784"/>
            <a:ext cx="9144000"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t>Need to understand </a:t>
            </a:r>
            <a:r>
              <a:rPr lang="en-GB" sz="2800" dirty="0" smtClean="0"/>
              <a:t>the individual characteristics and social contextual factors </a:t>
            </a:r>
            <a:r>
              <a:rPr lang="en-GB" sz="2800" dirty="0"/>
              <a:t>that </a:t>
            </a:r>
            <a:r>
              <a:rPr lang="en-GB" sz="2800" dirty="0" smtClean="0"/>
              <a:t>influence the </a:t>
            </a:r>
            <a:r>
              <a:rPr lang="en-GB" sz="2800" dirty="0"/>
              <a:t>lives of children and young people with </a:t>
            </a:r>
            <a:r>
              <a:rPr lang="en-GB" sz="2800" dirty="0" smtClean="0"/>
              <a:t>intellectual </a:t>
            </a:r>
            <a:r>
              <a:rPr lang="en-GB" sz="2800" dirty="0"/>
              <a:t>disabilities and/or </a:t>
            </a:r>
            <a:r>
              <a:rPr lang="en-GB" sz="2800" dirty="0" smtClean="0"/>
              <a:t>autism</a:t>
            </a:r>
            <a:endParaRPr lang="en-GB" sz="2800" dirty="0"/>
          </a:p>
          <a:p>
            <a:endParaRPr lang="en-GB" sz="2800" dirty="0" smtClean="0"/>
          </a:p>
          <a:p>
            <a:pPr marL="457200" indent="-457200">
              <a:buFont typeface="Arial" panose="020B0604020202020204" pitchFamily="34" charset="0"/>
              <a:buChar char="•"/>
            </a:pPr>
            <a:r>
              <a:rPr lang="en-GB" sz="2800" dirty="0" smtClean="0"/>
              <a:t>Need to plan and implement early interventions for pupils with autism and pupils with intellectual disabilities  </a:t>
            </a:r>
            <a:endParaRPr lang="en-GB" sz="2800" dirty="0"/>
          </a:p>
          <a:p>
            <a:endParaRPr lang="en-GB" sz="2800" dirty="0"/>
          </a:p>
          <a:p>
            <a:pPr marL="457200" indent="-457200">
              <a:buFont typeface="Arial" panose="020B0604020202020204" pitchFamily="34" charset="0"/>
              <a:buChar char="•"/>
            </a:pPr>
            <a:r>
              <a:rPr lang="en-GB" sz="2800" dirty="0" smtClean="0"/>
              <a:t>Need to support future service planning for these populations </a:t>
            </a:r>
          </a:p>
          <a:p>
            <a:endParaRPr lang="en-GB" sz="2800" dirty="0"/>
          </a:p>
        </p:txBody>
      </p:sp>
      <p:sp>
        <p:nvSpPr>
          <p:cNvPr id="6" name="Down Arrow 5"/>
          <p:cNvSpPr/>
          <p:nvPr/>
        </p:nvSpPr>
        <p:spPr>
          <a:xfrm>
            <a:off x="3835944" y="3068960"/>
            <a:ext cx="409184" cy="523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3835944" y="4509120"/>
            <a:ext cx="409184" cy="523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80701158"/>
      </p:ext>
    </p:extLst>
  </p:cSld>
  <p:clrMapOvr>
    <a:masterClrMapping/>
  </p:clrMapOvr>
  <mc:AlternateContent xmlns:mc="http://schemas.openxmlformats.org/markup-compatibility/2006" xmlns:p14="http://schemas.microsoft.com/office/powerpoint/2010/main">
    <mc:Choice Requires="p14">
      <p:transition spd="slow" p14:dur="2000" advTm="90501"/>
    </mc:Choice>
    <mc:Fallback xmlns="">
      <p:transition spd="slow" advTm="905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     Policy drivers in Scotland  </a:t>
            </a:r>
            <a:endParaRPr lang="en-GB" dirty="0">
              <a:solidFill>
                <a:schemeClr val="bg1"/>
              </a:solidFill>
            </a:endParaRPr>
          </a:p>
        </p:txBody>
      </p:sp>
      <p:sp>
        <p:nvSpPr>
          <p:cNvPr id="3" name="Subtitle 2"/>
          <p:cNvSpPr>
            <a:spLocks noGrp="1"/>
          </p:cNvSpPr>
          <p:nvPr>
            <p:ph type="subTitle" idx="1"/>
          </p:nvPr>
        </p:nvSpPr>
        <p:spPr>
          <a:xfrm>
            <a:off x="467544" y="1844824"/>
            <a:ext cx="8064896" cy="4608512"/>
          </a:xfrm>
        </p:spPr>
        <p:txBody>
          <a:bodyPr/>
          <a:lstStyle/>
          <a:p>
            <a:endParaRPr lang="en-GB"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74656">
            <a:off x="3883773" y="2899395"/>
            <a:ext cx="1770387" cy="25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fsk17.campus.gla.ac.uk\SSD_Home_Data_W\lol2g\My Documents\My Pictures\getting it right.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709077"/>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fsg01.campus.gla.ac.uk\SSD_Dept_Data_D\MVL\MVLPublic\HW\MHW\SLDO\TEAM\Branding\Partner logos\Scottish Government Logo Revers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2921849"/>
            <a:ext cx="2029968" cy="195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69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772816"/>
            <a:ext cx="8856984" cy="3456384"/>
          </a:xfrm>
        </p:spPr>
        <p:txBody>
          <a:bodyPr>
            <a:normAutofit fontScale="90000"/>
          </a:bodyPr>
          <a:lstStyle/>
          <a:p>
            <a:pPr algn="l"/>
            <a:r>
              <a:rPr lang="en-GB" sz="2800" dirty="0" smtClean="0"/>
              <a:t>1. What is the reported prevalence </a:t>
            </a:r>
            <a:r>
              <a:rPr lang="en-GB" sz="2800" dirty="0"/>
              <a:t>rate </a:t>
            </a:r>
            <a:r>
              <a:rPr lang="en-GB" sz="2800" dirty="0" smtClean="0"/>
              <a:t>for </a:t>
            </a:r>
            <a:br>
              <a:rPr lang="en-GB" sz="2800" dirty="0" smtClean="0"/>
            </a:br>
            <a:r>
              <a:rPr lang="en-GB" sz="2800" dirty="0" smtClean="0"/>
              <a:t>intellectual </a:t>
            </a:r>
            <a:r>
              <a:rPr lang="en-GB" sz="2800" dirty="0"/>
              <a:t>disabilities and autism among pupils in </a:t>
            </a:r>
            <a:r>
              <a:rPr lang="en-GB" sz="2800" dirty="0" smtClean="0"/>
              <a:t>Scotland? </a:t>
            </a:r>
            <a:br>
              <a:rPr lang="en-GB" sz="2800" dirty="0" smtClean="0"/>
            </a:br>
            <a:r>
              <a:rPr lang="en-GB" sz="2800" dirty="0"/>
              <a:t/>
            </a:r>
            <a:br>
              <a:rPr lang="en-GB" sz="2800" dirty="0"/>
            </a:br>
            <a:r>
              <a:rPr lang="en-GB" sz="2800" dirty="0" smtClean="0"/>
              <a:t>2. What are the trends </a:t>
            </a:r>
            <a:r>
              <a:rPr lang="en-GB" sz="2800" dirty="0"/>
              <a:t>in </a:t>
            </a:r>
            <a:r>
              <a:rPr lang="en-GB" sz="2800" dirty="0" smtClean="0"/>
              <a:t>this reported prevalence rate </a:t>
            </a:r>
            <a:r>
              <a:rPr lang="en-GB" sz="2800" dirty="0"/>
              <a:t>over </a:t>
            </a:r>
            <a:r>
              <a:rPr lang="en-GB" sz="2800" dirty="0" smtClean="0"/>
              <a:t>time in Scotland?</a:t>
            </a:r>
            <a:br>
              <a:rPr lang="en-GB" sz="2800" dirty="0" smtClean="0"/>
            </a:br>
            <a:r>
              <a:rPr lang="en-GB" sz="2800" dirty="0" smtClean="0"/>
              <a:t/>
            </a:r>
            <a:br>
              <a:rPr lang="en-GB" sz="2800" dirty="0" smtClean="0"/>
            </a:br>
            <a:r>
              <a:rPr lang="en-GB" sz="2800" dirty="0" smtClean="0"/>
              <a:t>3. What are the demographics and characteristics of pupils with intellectual disabilities and autism in Scotland?</a:t>
            </a:r>
            <a:endParaRPr lang="en-GB" sz="2800" dirty="0"/>
          </a:p>
        </p:txBody>
      </p:sp>
      <p:sp>
        <p:nvSpPr>
          <p:cNvPr id="3" name="TextBox 2"/>
          <p:cNvSpPr txBox="1"/>
          <p:nvPr/>
        </p:nvSpPr>
        <p:spPr>
          <a:xfrm>
            <a:off x="2627784" y="640536"/>
            <a:ext cx="5040560" cy="646331"/>
          </a:xfrm>
          <a:prstGeom prst="rect">
            <a:avLst/>
          </a:prstGeom>
          <a:noFill/>
        </p:spPr>
        <p:txBody>
          <a:bodyPr wrap="square" rtlCol="0">
            <a:spAutoFit/>
          </a:bodyPr>
          <a:lstStyle/>
          <a:p>
            <a:pPr algn="ctr"/>
            <a:r>
              <a:rPr lang="en-GB" sz="3600" b="1" dirty="0" smtClean="0">
                <a:solidFill>
                  <a:schemeClr val="bg1"/>
                </a:solidFill>
              </a:rPr>
              <a:t>Aims </a:t>
            </a:r>
            <a:endParaRPr lang="en-GB" sz="3600" b="1" dirty="0">
              <a:solidFill>
                <a:schemeClr val="bg1"/>
              </a:solidFill>
            </a:endParaRPr>
          </a:p>
        </p:txBody>
      </p:sp>
    </p:spTree>
    <p:extLst>
      <p:ext uri="{BB962C8B-B14F-4D97-AF65-F5344CB8AC3E}">
        <p14:creationId xmlns:p14="http://schemas.microsoft.com/office/powerpoint/2010/main" val="556673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188640"/>
            <a:ext cx="5904656" cy="1368152"/>
          </a:xfrm>
        </p:spPr>
        <p:txBody>
          <a:bodyPr>
            <a:normAutofit/>
          </a:bodyPr>
          <a:lstStyle/>
          <a:p>
            <a:pPr algn="ctr"/>
            <a:r>
              <a:rPr lang="en-GB" dirty="0" smtClean="0">
                <a:solidFill>
                  <a:schemeClr val="bg1"/>
                </a:solidFill>
              </a:rPr>
              <a:t>Methods</a:t>
            </a:r>
            <a:endParaRPr lang="en-GB" dirty="0">
              <a:solidFill>
                <a:schemeClr val="bg1"/>
              </a:solidFill>
            </a:endParaRPr>
          </a:p>
        </p:txBody>
      </p:sp>
      <p:sp>
        <p:nvSpPr>
          <p:cNvPr id="3" name="Subtitle 2"/>
          <p:cNvSpPr>
            <a:spLocks noGrp="1"/>
          </p:cNvSpPr>
          <p:nvPr>
            <p:ph type="subTitle" idx="1"/>
          </p:nvPr>
        </p:nvSpPr>
        <p:spPr>
          <a:xfrm>
            <a:off x="395536" y="1727176"/>
            <a:ext cx="8064896" cy="4320480"/>
          </a:xfrm>
        </p:spPr>
        <p:txBody>
          <a:bodyPr>
            <a:normAutofit/>
          </a:bodyPr>
          <a:lstStyle/>
          <a:p>
            <a:pPr marL="0" indent="0">
              <a:buNone/>
            </a:pPr>
            <a:r>
              <a:rPr lang="en-GB" sz="2800" dirty="0" smtClean="0"/>
              <a:t>Secondary descriptive analysis of data from the Scottish Pupil Census: Years 2008-2015</a:t>
            </a:r>
          </a:p>
          <a:p>
            <a:pPr marL="0" indent="0">
              <a:buNone/>
            </a:pPr>
            <a:endParaRPr lang="en-GB" sz="2800" dirty="0" smtClean="0"/>
          </a:p>
          <a:p>
            <a:pPr marL="0" indent="0">
              <a:buNone/>
            </a:pPr>
            <a:endParaRPr lang="en-GB" sz="3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951312"/>
            <a:ext cx="3096344" cy="3096344"/>
          </a:xfrm>
          <a:prstGeom prst="rect">
            <a:avLst/>
          </a:prstGeom>
        </p:spPr>
      </p:pic>
    </p:spTree>
    <p:extLst>
      <p:ext uri="{BB962C8B-B14F-4D97-AF65-F5344CB8AC3E}">
        <p14:creationId xmlns:p14="http://schemas.microsoft.com/office/powerpoint/2010/main" val="2925420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6868904"/>
            <a:ext cx="8712968" cy="4752528"/>
          </a:xfrm>
        </p:spPr>
        <p:txBody>
          <a:bodyPr>
            <a:normAutofit/>
          </a:bodyPr>
          <a:lstStyle/>
          <a:p>
            <a:pPr lvl="0" algn="l">
              <a:spcBef>
                <a:spcPct val="20000"/>
              </a:spcBef>
            </a:pPr>
            <a:r>
              <a:rPr lang="en-GB" sz="3100" dirty="0" smtClean="0">
                <a:solidFill>
                  <a:prstClr val="black"/>
                </a:solidFill>
                <a:ea typeface="+mn-ea"/>
                <a:cs typeface="+mn-cs"/>
              </a:rPr>
              <a:t/>
            </a:r>
            <a:br>
              <a:rPr lang="en-GB" sz="3100" dirty="0" smtClean="0">
                <a:solidFill>
                  <a:prstClr val="black"/>
                </a:solidFill>
                <a:ea typeface="+mn-ea"/>
                <a:cs typeface="+mn-cs"/>
              </a:rPr>
            </a:br>
            <a:r>
              <a:rPr lang="en-GB" sz="3100" dirty="0" smtClean="0">
                <a:solidFill>
                  <a:prstClr val="black"/>
                </a:solidFill>
                <a:ea typeface="+mn-ea"/>
                <a:cs typeface="+mn-cs"/>
              </a:rPr>
              <a:t/>
            </a:r>
            <a:br>
              <a:rPr lang="en-GB" sz="3100" dirty="0" smtClean="0">
                <a:solidFill>
                  <a:prstClr val="black"/>
                </a:solidFill>
                <a:ea typeface="+mn-ea"/>
                <a:cs typeface="+mn-cs"/>
              </a:rPr>
            </a:br>
            <a:r>
              <a:rPr lang="en-GB" sz="3100" dirty="0">
                <a:solidFill>
                  <a:prstClr val="black"/>
                </a:solidFill>
                <a:ea typeface="+mn-ea"/>
                <a:cs typeface="+mn-cs"/>
              </a:rPr>
              <a:t/>
            </a:r>
            <a:br>
              <a:rPr lang="en-GB" sz="3100" dirty="0">
                <a:solidFill>
                  <a:prstClr val="black"/>
                </a:solidFill>
                <a:ea typeface="+mn-ea"/>
                <a:cs typeface="+mn-cs"/>
              </a:rPr>
            </a:br>
            <a:r>
              <a:rPr lang="en-GB" sz="3100" dirty="0" smtClean="0">
                <a:solidFill>
                  <a:prstClr val="black"/>
                </a:solidFill>
                <a:ea typeface="+mn-ea"/>
                <a:cs typeface="+mn-cs"/>
              </a:rPr>
              <a:t/>
            </a:r>
            <a:br>
              <a:rPr lang="en-GB" sz="3100" dirty="0" smtClean="0">
                <a:solidFill>
                  <a:prstClr val="black"/>
                </a:solidFill>
                <a:ea typeface="+mn-ea"/>
                <a:cs typeface="+mn-cs"/>
              </a:rPr>
            </a:br>
            <a:r>
              <a:rPr lang="en-GB" sz="3100" dirty="0" smtClean="0">
                <a:solidFill>
                  <a:prstClr val="black"/>
                </a:solidFill>
                <a:ea typeface="+mn-ea"/>
                <a:cs typeface="+mn-cs"/>
              </a:rPr>
              <a:t/>
            </a:r>
            <a:br>
              <a:rPr lang="en-GB" sz="3100" dirty="0" smtClean="0">
                <a:solidFill>
                  <a:prstClr val="black"/>
                </a:solidFill>
                <a:ea typeface="+mn-ea"/>
                <a:cs typeface="+mn-cs"/>
              </a:rPr>
            </a:br>
            <a:r>
              <a:rPr lang="en-GB" sz="3100" dirty="0" smtClean="0">
                <a:solidFill>
                  <a:prstClr val="black"/>
                </a:solidFill>
                <a:ea typeface="+mn-ea"/>
                <a:cs typeface="+mn-cs"/>
              </a:rPr>
              <a:t/>
            </a:r>
            <a:br>
              <a:rPr lang="en-GB" sz="3100" dirty="0" smtClean="0">
                <a:solidFill>
                  <a:prstClr val="black"/>
                </a:solidFill>
                <a:ea typeface="+mn-ea"/>
                <a:cs typeface="+mn-cs"/>
              </a:rPr>
            </a:br>
            <a:r>
              <a:rPr lang="en-GB" sz="2800" dirty="0" smtClean="0">
                <a:solidFill>
                  <a:prstClr val="black"/>
                </a:solidFill>
                <a:ea typeface="+mn-ea"/>
                <a:cs typeface="+mn-cs"/>
              </a:rPr>
              <a:t/>
            </a:r>
            <a:br>
              <a:rPr lang="en-GB" sz="2800" dirty="0" smtClean="0">
                <a:solidFill>
                  <a:prstClr val="black"/>
                </a:solidFill>
                <a:ea typeface="+mn-ea"/>
                <a:cs typeface="+mn-cs"/>
              </a:rPr>
            </a:br>
            <a:r>
              <a:rPr lang="en-GB" sz="2800" dirty="0">
                <a:solidFill>
                  <a:prstClr val="black"/>
                </a:solidFill>
                <a:ea typeface="+mn-ea"/>
                <a:cs typeface="+mn-cs"/>
              </a:rPr>
              <a:t/>
            </a:r>
            <a:br>
              <a:rPr lang="en-GB" sz="2800" dirty="0">
                <a:solidFill>
                  <a:prstClr val="black"/>
                </a:solidFill>
                <a:ea typeface="+mn-ea"/>
                <a:cs typeface="+mn-cs"/>
              </a:rPr>
            </a:br>
            <a:endParaRPr lang="en-GB" dirty="0"/>
          </a:p>
        </p:txBody>
      </p:sp>
      <p:sp>
        <p:nvSpPr>
          <p:cNvPr id="4" name="TextBox 3"/>
          <p:cNvSpPr txBox="1"/>
          <p:nvPr/>
        </p:nvSpPr>
        <p:spPr>
          <a:xfrm>
            <a:off x="2915816" y="116632"/>
            <a:ext cx="5616624" cy="1200329"/>
          </a:xfrm>
          <a:prstGeom prst="rect">
            <a:avLst/>
          </a:prstGeom>
          <a:noFill/>
        </p:spPr>
        <p:txBody>
          <a:bodyPr wrap="square" rtlCol="0">
            <a:spAutoFit/>
          </a:bodyPr>
          <a:lstStyle/>
          <a:p>
            <a:pPr algn="ctr"/>
            <a:r>
              <a:rPr lang="en-GB" sz="3600" b="1" dirty="0" smtClean="0">
                <a:solidFill>
                  <a:schemeClr val="bg1"/>
                </a:solidFill>
              </a:rPr>
              <a:t>The Scottish Pupil Census  data source  </a:t>
            </a:r>
            <a:endParaRPr lang="en-GB" sz="3600" b="1" dirty="0"/>
          </a:p>
        </p:txBody>
      </p:sp>
      <p:sp>
        <p:nvSpPr>
          <p:cNvPr id="5" name="Rectangle 4"/>
          <p:cNvSpPr/>
          <p:nvPr/>
        </p:nvSpPr>
        <p:spPr>
          <a:xfrm>
            <a:off x="263010" y="1916832"/>
            <a:ext cx="8784976" cy="3970318"/>
          </a:xfrm>
          <a:prstGeom prst="rect">
            <a:avLst/>
          </a:prstGeom>
        </p:spPr>
        <p:txBody>
          <a:bodyPr wrap="square">
            <a:spAutoFit/>
          </a:bodyPr>
          <a:lstStyle/>
          <a:p>
            <a:pPr marL="285750" indent="-285750">
              <a:buFont typeface="Arial" panose="020B0604020202020204" pitchFamily="34" charset="0"/>
              <a:buChar char="•"/>
            </a:pPr>
            <a:r>
              <a:rPr lang="en-GB" sz="2800" dirty="0" smtClean="0">
                <a:solidFill>
                  <a:prstClr val="black"/>
                </a:solidFill>
              </a:rPr>
              <a:t>Includes </a:t>
            </a:r>
            <a:r>
              <a:rPr lang="en-GB" sz="2800" dirty="0">
                <a:solidFill>
                  <a:prstClr val="black"/>
                </a:solidFill>
              </a:rPr>
              <a:t>all publically funded, primary, secondary and special schools in </a:t>
            </a:r>
            <a:r>
              <a:rPr lang="en-GB" sz="2800" dirty="0" smtClean="0">
                <a:solidFill>
                  <a:prstClr val="black"/>
                </a:solidFill>
              </a:rPr>
              <a:t>Scotland</a:t>
            </a:r>
          </a:p>
          <a:p>
            <a:pPr marL="285750" indent="-285750">
              <a:buFont typeface="Arial" panose="020B0604020202020204" pitchFamily="34" charset="0"/>
              <a:buChar char="•"/>
            </a:pPr>
            <a:r>
              <a:rPr lang="en-GB" sz="2800" dirty="0" smtClean="0">
                <a:solidFill>
                  <a:prstClr val="black"/>
                </a:solidFill>
              </a:rPr>
              <a:t>Includes pupils </a:t>
            </a:r>
            <a:r>
              <a:rPr lang="en-GB" sz="2800" dirty="0">
                <a:solidFill>
                  <a:prstClr val="black"/>
                </a:solidFill>
              </a:rPr>
              <a:t>aged </a:t>
            </a:r>
            <a:r>
              <a:rPr lang="en-GB" sz="2800" dirty="0" smtClean="0">
                <a:solidFill>
                  <a:prstClr val="black"/>
                </a:solidFill>
              </a:rPr>
              <a:t>4.5-19 years</a:t>
            </a:r>
          </a:p>
          <a:p>
            <a:pPr marL="285750" indent="-285750">
              <a:buFont typeface="Arial" panose="020B0604020202020204" pitchFamily="34" charset="0"/>
              <a:buChar char="•"/>
            </a:pPr>
            <a:r>
              <a:rPr lang="en-GB" sz="2800" dirty="0" smtClean="0">
                <a:solidFill>
                  <a:prstClr val="black"/>
                </a:solidFill>
              </a:rPr>
              <a:t>Primary </a:t>
            </a:r>
            <a:r>
              <a:rPr lang="en-GB" sz="2800" dirty="0">
                <a:solidFill>
                  <a:prstClr val="black"/>
                </a:solidFill>
              </a:rPr>
              <a:t>schools: 7 </a:t>
            </a:r>
            <a:r>
              <a:rPr lang="en-GB" sz="2800" dirty="0" smtClean="0">
                <a:solidFill>
                  <a:prstClr val="black"/>
                </a:solidFill>
              </a:rPr>
              <a:t>years: Secondary </a:t>
            </a:r>
            <a:r>
              <a:rPr lang="en-GB" sz="2800" dirty="0">
                <a:solidFill>
                  <a:prstClr val="black"/>
                </a:solidFill>
              </a:rPr>
              <a:t>schools: 6 </a:t>
            </a:r>
            <a:r>
              <a:rPr lang="en-GB" sz="2800" dirty="0" smtClean="0">
                <a:solidFill>
                  <a:prstClr val="black"/>
                </a:solidFill>
              </a:rPr>
              <a:t>years</a:t>
            </a:r>
          </a:p>
          <a:p>
            <a:pPr marL="285750" indent="-285750">
              <a:buFont typeface="Arial" panose="020B0604020202020204" pitchFamily="34" charset="0"/>
              <a:buChar char="•"/>
            </a:pPr>
            <a:r>
              <a:rPr lang="en-GB" sz="2800" dirty="0" smtClean="0">
                <a:solidFill>
                  <a:prstClr val="black"/>
                </a:solidFill>
              </a:rPr>
              <a:t>Provides information on additional support needs  </a:t>
            </a:r>
          </a:p>
          <a:p>
            <a:pPr marL="285750" indent="-285750">
              <a:buFont typeface="Arial" panose="020B0604020202020204" pitchFamily="34" charset="0"/>
              <a:buChar char="•"/>
            </a:pPr>
            <a:r>
              <a:rPr lang="en-GB" sz="2800" dirty="0" smtClean="0">
                <a:solidFill>
                  <a:prstClr val="black"/>
                </a:solidFill>
              </a:rPr>
              <a:t>Changes </a:t>
            </a:r>
            <a:r>
              <a:rPr lang="en-GB" sz="2800" dirty="0">
                <a:solidFill>
                  <a:prstClr val="black"/>
                </a:solidFill>
              </a:rPr>
              <a:t>in how additional support was recorded </a:t>
            </a:r>
            <a:r>
              <a:rPr lang="en-GB" sz="2800" dirty="0" smtClean="0">
                <a:solidFill>
                  <a:prstClr val="black"/>
                </a:solidFill>
              </a:rPr>
              <a:t>post</a:t>
            </a:r>
          </a:p>
          <a:p>
            <a:r>
              <a:rPr lang="en-GB" sz="2800" dirty="0" smtClean="0">
                <a:solidFill>
                  <a:prstClr val="black"/>
                </a:solidFill>
              </a:rPr>
              <a:t>    2006</a:t>
            </a:r>
          </a:p>
          <a:p>
            <a:pPr marL="285750" indent="-285750">
              <a:buFont typeface="Arial" panose="020B0604020202020204" pitchFamily="34" charset="0"/>
              <a:buChar char="•"/>
            </a:pPr>
            <a:r>
              <a:rPr lang="en-GB" sz="2800" dirty="0" smtClean="0">
                <a:solidFill>
                  <a:prstClr val="black"/>
                </a:solidFill>
              </a:rPr>
              <a:t>Reliable coding </a:t>
            </a:r>
            <a:r>
              <a:rPr lang="en-GB" sz="2800" dirty="0">
                <a:solidFill>
                  <a:prstClr val="black"/>
                </a:solidFill>
              </a:rPr>
              <a:t>of intellectual disability and autism data  from 2008</a:t>
            </a:r>
            <a:endParaRPr lang="en-GB" sz="2800" dirty="0"/>
          </a:p>
        </p:txBody>
      </p:sp>
    </p:spTree>
    <p:extLst>
      <p:ext uri="{BB962C8B-B14F-4D97-AF65-F5344CB8AC3E}">
        <p14:creationId xmlns:p14="http://schemas.microsoft.com/office/powerpoint/2010/main" val="3905203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TextBox 2"/>
          <p:cNvSpPr txBox="1"/>
          <p:nvPr/>
        </p:nvSpPr>
        <p:spPr>
          <a:xfrm>
            <a:off x="3011148" y="227544"/>
            <a:ext cx="5904656" cy="1200329"/>
          </a:xfrm>
          <a:prstGeom prst="rect">
            <a:avLst/>
          </a:prstGeom>
          <a:noFill/>
        </p:spPr>
        <p:txBody>
          <a:bodyPr wrap="square" rtlCol="0">
            <a:spAutoFit/>
          </a:bodyPr>
          <a:lstStyle/>
          <a:p>
            <a:pPr algn="ctr"/>
            <a:r>
              <a:rPr lang="en-GB" sz="3600" b="1" dirty="0" smtClean="0">
                <a:solidFill>
                  <a:schemeClr val="bg1"/>
                </a:solidFill>
              </a:rPr>
              <a:t>Reported </a:t>
            </a:r>
            <a:r>
              <a:rPr lang="en-GB" sz="3600" b="1" dirty="0">
                <a:solidFill>
                  <a:schemeClr val="bg1"/>
                </a:solidFill>
              </a:rPr>
              <a:t>p</a:t>
            </a:r>
            <a:r>
              <a:rPr lang="en-GB" sz="3600" b="1" dirty="0" smtClean="0">
                <a:solidFill>
                  <a:schemeClr val="bg1"/>
                </a:solidFill>
              </a:rPr>
              <a:t>revalence of pupils with intellectual disabilities</a:t>
            </a:r>
            <a:endParaRPr lang="en-GB" sz="3600" b="1" dirty="0">
              <a:solidFill>
                <a:schemeClr val="bg1"/>
              </a:solidFill>
            </a:endParaRPr>
          </a:p>
        </p:txBody>
      </p:sp>
      <p:pic>
        <p:nvPicPr>
          <p:cNvPr id="7170" name="Picture 2" descr="\\cfsk17.campus.gla.ac.uk\SSD_Home_Data_W\lol2g\My Documents\Downloads\Copy_Number_of_atusim_over_tim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624" y="1655437"/>
            <a:ext cx="5532445" cy="5101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2781767" y="4822054"/>
            <a:ext cx="674362" cy="276999"/>
          </a:xfrm>
          <a:prstGeom prst="rect">
            <a:avLst/>
          </a:prstGeom>
          <a:noFill/>
        </p:spPr>
        <p:txBody>
          <a:bodyPr wrap="square" rtlCol="0">
            <a:spAutoFit/>
          </a:bodyPr>
          <a:lstStyle/>
          <a:p>
            <a:r>
              <a:rPr lang="en-GB" sz="1200" b="1" dirty="0" smtClean="0">
                <a:latin typeface="Calibri" panose="020F0502020204030204" pitchFamily="34" charset="0"/>
                <a:cs typeface="Calibri" panose="020F0502020204030204" pitchFamily="34" charset="0"/>
              </a:rPr>
              <a:t>1.31%</a:t>
            </a:r>
            <a:endParaRPr lang="en-GB" sz="1200" b="1" dirty="0">
              <a:latin typeface="Calibri" panose="020F0502020204030204" pitchFamily="34" charset="0"/>
              <a:cs typeface="Calibri" panose="020F0502020204030204" pitchFamily="34" charset="0"/>
            </a:endParaRPr>
          </a:p>
        </p:txBody>
      </p:sp>
      <p:sp>
        <p:nvSpPr>
          <p:cNvPr id="5" name="TextBox 4"/>
          <p:cNvSpPr txBox="1"/>
          <p:nvPr/>
        </p:nvSpPr>
        <p:spPr>
          <a:xfrm>
            <a:off x="3275856" y="4625693"/>
            <a:ext cx="660964" cy="276999"/>
          </a:xfrm>
          <a:prstGeom prst="rect">
            <a:avLst/>
          </a:prstGeom>
          <a:noFill/>
        </p:spPr>
        <p:txBody>
          <a:bodyPr wrap="square" rtlCol="0">
            <a:spAutoFit/>
          </a:bodyPr>
          <a:lstStyle/>
          <a:p>
            <a:r>
              <a:rPr lang="en-GB" sz="1200" b="1" dirty="0" smtClean="0"/>
              <a:t>1.36%</a:t>
            </a:r>
            <a:endParaRPr lang="en-GB" sz="1200" b="1" dirty="0"/>
          </a:p>
        </p:txBody>
      </p:sp>
      <p:sp>
        <p:nvSpPr>
          <p:cNvPr id="6" name="TextBox 5"/>
          <p:cNvSpPr txBox="1"/>
          <p:nvPr/>
        </p:nvSpPr>
        <p:spPr>
          <a:xfrm>
            <a:off x="3606338" y="4067611"/>
            <a:ext cx="677630" cy="276999"/>
          </a:xfrm>
          <a:prstGeom prst="rect">
            <a:avLst/>
          </a:prstGeom>
          <a:noFill/>
        </p:spPr>
        <p:txBody>
          <a:bodyPr wrap="square" rtlCol="0">
            <a:spAutoFit/>
          </a:bodyPr>
          <a:lstStyle/>
          <a:p>
            <a:r>
              <a:rPr lang="en-GB" sz="1200" b="1" dirty="0" smtClean="0"/>
              <a:t>1.71%</a:t>
            </a:r>
            <a:endParaRPr lang="en-GB" sz="1200" b="1" dirty="0"/>
          </a:p>
        </p:txBody>
      </p:sp>
      <p:sp>
        <p:nvSpPr>
          <p:cNvPr id="7" name="TextBox 6"/>
          <p:cNvSpPr txBox="1"/>
          <p:nvPr/>
        </p:nvSpPr>
        <p:spPr>
          <a:xfrm>
            <a:off x="4199219" y="3221443"/>
            <a:ext cx="576064" cy="276999"/>
          </a:xfrm>
          <a:prstGeom prst="rect">
            <a:avLst/>
          </a:prstGeom>
          <a:noFill/>
        </p:spPr>
        <p:txBody>
          <a:bodyPr wrap="square" rtlCol="0">
            <a:spAutoFit/>
          </a:bodyPr>
          <a:lstStyle/>
          <a:p>
            <a:r>
              <a:rPr lang="en-GB" sz="1200" b="1" dirty="0" smtClean="0"/>
              <a:t>2.19%</a:t>
            </a:r>
            <a:endParaRPr lang="en-GB" sz="1200" b="1" dirty="0"/>
          </a:p>
        </p:txBody>
      </p:sp>
      <p:sp>
        <p:nvSpPr>
          <p:cNvPr id="9" name="TextBox 8"/>
          <p:cNvSpPr txBox="1"/>
          <p:nvPr/>
        </p:nvSpPr>
        <p:spPr>
          <a:xfrm>
            <a:off x="5128096" y="2808233"/>
            <a:ext cx="576064" cy="276999"/>
          </a:xfrm>
          <a:prstGeom prst="rect">
            <a:avLst/>
          </a:prstGeom>
          <a:noFill/>
        </p:spPr>
        <p:txBody>
          <a:bodyPr wrap="square" rtlCol="0">
            <a:spAutoFit/>
          </a:bodyPr>
          <a:lstStyle/>
          <a:p>
            <a:r>
              <a:rPr lang="en-GB" sz="1200" b="1" dirty="0" smtClean="0"/>
              <a:t>2.38%</a:t>
            </a:r>
            <a:endParaRPr lang="en-GB" sz="1200" b="1" dirty="0"/>
          </a:p>
        </p:txBody>
      </p:sp>
      <p:sp>
        <p:nvSpPr>
          <p:cNvPr id="10" name="TextBox 9"/>
          <p:cNvSpPr txBox="1"/>
          <p:nvPr/>
        </p:nvSpPr>
        <p:spPr>
          <a:xfrm>
            <a:off x="5704160" y="2934044"/>
            <a:ext cx="698128" cy="276999"/>
          </a:xfrm>
          <a:prstGeom prst="rect">
            <a:avLst/>
          </a:prstGeom>
          <a:noFill/>
        </p:spPr>
        <p:txBody>
          <a:bodyPr wrap="square" rtlCol="0">
            <a:spAutoFit/>
          </a:bodyPr>
          <a:lstStyle/>
          <a:p>
            <a:r>
              <a:rPr lang="en-GB" sz="1200" b="1" dirty="0" smtClean="0"/>
              <a:t>2.35%</a:t>
            </a:r>
            <a:endParaRPr lang="en-GB" sz="1200" b="1" dirty="0"/>
          </a:p>
        </p:txBody>
      </p:sp>
      <p:sp>
        <p:nvSpPr>
          <p:cNvPr id="11" name="TextBox 10"/>
          <p:cNvSpPr txBox="1"/>
          <p:nvPr/>
        </p:nvSpPr>
        <p:spPr>
          <a:xfrm>
            <a:off x="6422195" y="2944444"/>
            <a:ext cx="621515" cy="276999"/>
          </a:xfrm>
          <a:prstGeom prst="rect">
            <a:avLst/>
          </a:prstGeom>
          <a:noFill/>
        </p:spPr>
        <p:txBody>
          <a:bodyPr wrap="square" rtlCol="0">
            <a:spAutoFit/>
          </a:bodyPr>
          <a:lstStyle/>
          <a:p>
            <a:r>
              <a:rPr lang="en-GB" sz="1200" b="1" dirty="0" smtClean="0"/>
              <a:t>2.3%</a:t>
            </a:r>
            <a:endParaRPr lang="en-GB" sz="1200" b="1" dirty="0"/>
          </a:p>
        </p:txBody>
      </p:sp>
      <p:sp>
        <p:nvSpPr>
          <p:cNvPr id="12" name="TextBox 11"/>
          <p:cNvSpPr txBox="1"/>
          <p:nvPr/>
        </p:nvSpPr>
        <p:spPr>
          <a:xfrm>
            <a:off x="7043710" y="3072543"/>
            <a:ext cx="624634" cy="276999"/>
          </a:xfrm>
          <a:prstGeom prst="rect">
            <a:avLst/>
          </a:prstGeom>
          <a:noFill/>
        </p:spPr>
        <p:txBody>
          <a:bodyPr wrap="square" rtlCol="0">
            <a:spAutoFit/>
          </a:bodyPr>
          <a:lstStyle/>
          <a:p>
            <a:r>
              <a:rPr lang="en-GB" sz="1200" b="1" dirty="0" smtClean="0"/>
              <a:t>2.25%</a:t>
            </a:r>
            <a:endParaRPr lang="en-GB" sz="1200" b="1" dirty="0"/>
          </a:p>
        </p:txBody>
      </p:sp>
    </p:spTree>
    <p:extLst>
      <p:ext uri="{BB962C8B-B14F-4D97-AF65-F5344CB8AC3E}">
        <p14:creationId xmlns:p14="http://schemas.microsoft.com/office/powerpoint/2010/main" val="55130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6783" y="-91140"/>
            <a:ext cx="6118708" cy="1754326"/>
          </a:xfrm>
          <a:prstGeom prst="rect">
            <a:avLst/>
          </a:prstGeom>
          <a:noFill/>
        </p:spPr>
        <p:txBody>
          <a:bodyPr wrap="square" rtlCol="0">
            <a:spAutoFit/>
          </a:bodyPr>
          <a:lstStyle/>
          <a:p>
            <a:pPr algn="ctr"/>
            <a:r>
              <a:rPr lang="en-GB" sz="3600" b="1" dirty="0" smtClean="0">
                <a:solidFill>
                  <a:schemeClr val="bg1"/>
                </a:solidFill>
              </a:rPr>
              <a:t>Reported prevalence of females pupils with </a:t>
            </a:r>
          </a:p>
          <a:p>
            <a:pPr algn="ctr"/>
            <a:r>
              <a:rPr lang="en-GB" sz="3600" b="1" dirty="0" smtClean="0">
                <a:solidFill>
                  <a:schemeClr val="bg1"/>
                </a:solidFill>
              </a:rPr>
              <a:t>intellectual disabilities</a:t>
            </a:r>
            <a:endParaRPr lang="en-GB" sz="3600" b="1" dirty="0">
              <a:solidFill>
                <a:schemeClr val="bg1"/>
              </a:solidFill>
            </a:endParaRPr>
          </a:p>
        </p:txBody>
      </p:sp>
      <p:pic>
        <p:nvPicPr>
          <p:cNvPr id="5122" name="Picture 2" descr="\\cfsk17.campus.gla.ac.uk\SSD_Home_Data_W\lol2g\My Documents\Downloads\Copy__Percentage_ofn_female_pupil_with__learning_disabilities_over_time_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8579" y="1663186"/>
            <a:ext cx="5186655" cy="49778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3282524" y="5353714"/>
            <a:ext cx="204349" cy="247267"/>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2706932" y="5426158"/>
            <a:ext cx="228909" cy="158130"/>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3877624" y="5367316"/>
            <a:ext cx="111248" cy="220064"/>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4424815" y="5340779"/>
            <a:ext cx="201754" cy="243053"/>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5036461" y="5367316"/>
            <a:ext cx="97255" cy="220064"/>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5582015" y="5156113"/>
            <a:ext cx="107061" cy="427719"/>
          </a:xfrm>
          <a:prstGeom prst="rect">
            <a:avLst/>
          </a:prstGeom>
          <a:solidFill>
            <a:schemeClr val="bg1"/>
          </a:solidFill>
        </p:spPr>
        <p:txBody>
          <a:bodyPr wrap="square" rtlCol="0">
            <a:spAutoFit/>
          </a:bodyPr>
          <a:lstStyle/>
          <a:p>
            <a:endParaRPr lang="en-GB" dirty="0"/>
          </a:p>
        </p:txBody>
      </p:sp>
      <p:sp>
        <p:nvSpPr>
          <p:cNvPr id="10" name="TextBox 9"/>
          <p:cNvSpPr txBox="1"/>
          <p:nvPr/>
        </p:nvSpPr>
        <p:spPr>
          <a:xfrm>
            <a:off x="6152098" y="5463996"/>
            <a:ext cx="173288" cy="136985"/>
          </a:xfrm>
          <a:prstGeom prst="rect">
            <a:avLst/>
          </a:prstGeom>
          <a:solidFill>
            <a:schemeClr val="bg1"/>
          </a:solidFill>
        </p:spPr>
        <p:txBody>
          <a:bodyPr wrap="square" rtlCol="0">
            <a:spAutoFit/>
          </a:bodyPr>
          <a:lstStyle/>
          <a:p>
            <a:endParaRPr lang="en-GB" dirty="0"/>
          </a:p>
        </p:txBody>
      </p:sp>
      <p:sp>
        <p:nvSpPr>
          <p:cNvPr id="11" name="TextBox 10"/>
          <p:cNvSpPr txBox="1"/>
          <p:nvPr/>
        </p:nvSpPr>
        <p:spPr>
          <a:xfrm>
            <a:off x="6712578" y="5218048"/>
            <a:ext cx="216024"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472445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3.1|56.2"/>
</p:tagLst>
</file>

<file path=ppt/tags/tag2.xml><?xml version="1.0" encoding="utf-8"?>
<p:tagLst xmlns:a="http://schemas.openxmlformats.org/drawingml/2006/main" xmlns:r="http://schemas.openxmlformats.org/officeDocument/2006/relationships" xmlns:p="http://schemas.openxmlformats.org/presentationml/2006/main">
  <p:tag name="TIMING" val="|67"/>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4135</TotalTime>
  <Words>771</Words>
  <Application>Microsoft Office PowerPoint</Application>
  <PresentationFormat>On-screen Show (4:3)</PresentationFormat>
  <Paragraphs>160</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Slide page</vt:lpstr>
      <vt:lpstr>   Children with intellectual disabilities and children with autism in Scottish schools  Lisa O’Leary, Angela Henderson,  Myrthe Jacobs, Sally-Ann Cooper </vt:lpstr>
      <vt:lpstr>PowerPoint Presentation</vt:lpstr>
      <vt:lpstr>PowerPoint Presentation</vt:lpstr>
      <vt:lpstr>     Policy drivers in Scotland  </vt:lpstr>
      <vt:lpstr>1. What is the reported prevalence rate for  intellectual disabilities and autism among pupils in Scotland?   2. What are the trends in this reported prevalence rate over time in Scotland?  3. What are the demographics and characteristics of pupils with intellectual disabilities and autism in Scotland?</vt:lpstr>
      <vt:lpstr>Methods</vt:lpstr>
      <vt:lpstr>        </vt:lpstr>
      <vt:lpstr>PowerPoint Presentation</vt:lpstr>
      <vt:lpstr>PowerPoint Presentation</vt:lpstr>
      <vt:lpstr>PowerPoint Presentation</vt:lpstr>
      <vt:lpstr>Prevalence of  intellectual disabilities by different schools over time</vt:lpstr>
      <vt:lpstr>Prevalence of  intellectual disabilities by different schools over time</vt:lpstr>
      <vt:lpstr>Reported prevalence  of  pupils with  autism over time </vt:lpstr>
      <vt:lpstr>Reported prevalence of female pupils with autism  </vt:lpstr>
      <vt:lpstr>PowerPoint Presentation</vt:lpstr>
      <vt:lpstr>Prevalence of intellectual disabilities by different schools over time</vt:lpstr>
      <vt:lpstr>Prevalence of intellectual disabilities by different schools over time</vt:lpstr>
      <vt:lpstr>      </vt:lpstr>
      <vt:lpstr>PowerPoint Presentation</vt:lpstr>
      <vt:lpstr>Future directions </vt:lpstr>
      <vt:lpstr>Thank you!</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Henderson</dc:creator>
  <cp:lastModifiedBy>lol2g</cp:lastModifiedBy>
  <cp:revision>242</cp:revision>
  <cp:lastPrinted>2016-08-09T15:09:01Z</cp:lastPrinted>
  <dcterms:created xsi:type="dcterms:W3CDTF">2015-08-17T08:40:11Z</dcterms:created>
  <dcterms:modified xsi:type="dcterms:W3CDTF">2016-08-09T15:19:33Z</dcterms:modified>
</cp:coreProperties>
</file>