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slideLayouts/slideLayout2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668" r:id="rId2"/>
    <p:sldMasterId id="2147483680" r:id="rId3"/>
    <p:sldMasterId id="2147483666" r:id="rId4"/>
  </p:sldMasterIdLst>
  <p:notesMasterIdLst>
    <p:notesMasterId r:id="rId22"/>
  </p:notesMasterIdLst>
  <p:handoutMasterIdLst>
    <p:handoutMasterId r:id="rId23"/>
  </p:handoutMasterIdLst>
  <p:sldIdLst>
    <p:sldId id="256" r:id="rId5"/>
    <p:sldId id="258" r:id="rId6"/>
    <p:sldId id="278" r:id="rId7"/>
    <p:sldId id="259" r:id="rId8"/>
    <p:sldId id="260" r:id="rId9"/>
    <p:sldId id="262" r:id="rId10"/>
    <p:sldId id="280" r:id="rId11"/>
    <p:sldId id="276" r:id="rId12"/>
    <p:sldId id="263" r:id="rId13"/>
    <p:sldId id="265" r:id="rId14"/>
    <p:sldId id="285" r:id="rId15"/>
    <p:sldId id="283" r:id="rId16"/>
    <p:sldId id="268" r:id="rId17"/>
    <p:sldId id="270" r:id="rId18"/>
    <p:sldId id="274" r:id="rId19"/>
    <p:sldId id="279" r:id="rId20"/>
    <p:sldId id="273" r:id="rId21"/>
  </p:sldIdLst>
  <p:sldSz cx="9144000" cy="6858000" type="screen4x3"/>
  <p:notesSz cx="6858000" cy="92408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7371" autoAdjust="0"/>
  </p:normalViewPr>
  <p:slideViewPr>
    <p:cSldViewPr>
      <p:cViewPr>
        <p:scale>
          <a:sx n="70" d="100"/>
          <a:sy n="70" d="100"/>
        </p:scale>
        <p:origin x="-2730" y="-13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954" y="-120"/>
      </p:cViewPr>
      <p:guideLst>
        <p:guide orient="horz" pos="291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Antipsychotic drugs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2002/2004</c:v>
                </c:pt>
                <c:pt idx="1">
                  <c:v>2004/2006</c:v>
                </c:pt>
                <c:pt idx="2">
                  <c:v>2014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23</c:v>
                </c:pt>
                <c:pt idx="1">
                  <c:v>20.100000000000001</c:v>
                </c:pt>
                <c:pt idx="2">
                  <c:v>16.399999999999999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Antidepressants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2002/2004</c:v>
                </c:pt>
                <c:pt idx="1">
                  <c:v>2004/2006</c:v>
                </c:pt>
                <c:pt idx="2">
                  <c:v>2014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11.3</c:v>
                </c:pt>
                <c:pt idx="1">
                  <c:v>15.6</c:v>
                </c:pt>
                <c:pt idx="2">
                  <c:v>18.899999999999999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Hypnotics &amp; anxiolytics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2002/2004</c:v>
                </c:pt>
                <c:pt idx="1">
                  <c:v>2004/2006</c:v>
                </c:pt>
                <c:pt idx="2">
                  <c:v>2014</c:v>
                </c:pt>
              </c:strCache>
            </c:strRef>
          </c:cat>
          <c:val>
            <c:numRef>
              <c:f>Sheet1!$D$2:$D$4</c:f>
              <c:numCache>
                <c:formatCode>General</c:formatCode>
                <c:ptCount val="3"/>
                <c:pt idx="0">
                  <c:v>5.9</c:v>
                </c:pt>
                <c:pt idx="1">
                  <c:v>6.5</c:v>
                </c:pt>
                <c:pt idx="2">
                  <c:v>8.6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Antiepileptics</c:v>
                </c:pt>
              </c:strCache>
            </c:strRef>
          </c:tx>
          <c:marker>
            <c:symbol val="none"/>
          </c:marker>
          <c:cat>
            <c:strRef>
              <c:f>Sheet1!$A$2:$A$4</c:f>
              <c:strCache>
                <c:ptCount val="3"/>
                <c:pt idx="0">
                  <c:v>2002/2004</c:v>
                </c:pt>
                <c:pt idx="1">
                  <c:v>2004/2006</c:v>
                </c:pt>
                <c:pt idx="2">
                  <c:v>2014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25.2</c:v>
                </c:pt>
                <c:pt idx="1">
                  <c:v>23.9</c:v>
                </c:pt>
                <c:pt idx="2">
                  <c:v>25.6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349504"/>
        <c:axId val="43351424"/>
      </c:lineChart>
      <c:catAx>
        <c:axId val="4334950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GB" dirty="0" smtClean="0"/>
                  <a:t>Year </a:t>
                </a:r>
                <a:endParaRPr lang="en-GB" dirty="0"/>
              </a:p>
            </c:rich>
          </c:tx>
          <c:layout/>
          <c:overlay val="0"/>
        </c:title>
        <c:majorTickMark val="out"/>
        <c:minorTickMark val="none"/>
        <c:tickLblPos val="nextTo"/>
        <c:crossAx val="43351424"/>
        <c:crosses val="autoZero"/>
        <c:auto val="1"/>
        <c:lblAlgn val="ctr"/>
        <c:lblOffset val="100"/>
        <c:noMultiLvlLbl val="0"/>
      </c:catAx>
      <c:valAx>
        <c:axId val="4335142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GB" dirty="0" smtClean="0"/>
                  <a:t>Percentage</a:t>
                </a:r>
                <a:endParaRPr lang="en-GB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433495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1277CE-26EC-4034-A3A6-90BC518841D5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3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777193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0DDA3B-939E-4D77-B3EF-39B04B39BF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868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864BDD-C9B7-4127-8120-F0468600F7A2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9188" y="693738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389399"/>
            <a:ext cx="5486400" cy="415837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7193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777193"/>
            <a:ext cx="2971800" cy="4620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067E9F-1D15-454E-ACCD-000CD7F613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30240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In</a:t>
            </a:r>
            <a:r>
              <a:rPr lang="en-GB" baseline="0" dirty="0" smtClean="0"/>
              <a:t> Scotland there has been significant investment in intellectual disabilities policy since 2000 with the publication of the Same as you? and a strong focus on addressing the health inequalities experienced by people with intellectual disabilities.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aseline="0" dirty="0" smtClean="0"/>
              <a:t>This study looks at psychotropic prescribing practice in primary care over a 10 year period in Scotland – this has been a key area of concern internationally and we wanted to look at population level trends in Scotland.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8017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aseline="0" dirty="0" smtClean="0"/>
              <a:t>T1:</a:t>
            </a:r>
          </a:p>
          <a:p>
            <a:r>
              <a:rPr lang="en-GB" baseline="0" dirty="0" smtClean="0"/>
              <a:t> - 149 people (23.0%) were prescribed at least one antipsychotic drug. </a:t>
            </a:r>
          </a:p>
          <a:p>
            <a:r>
              <a:rPr lang="en-GB" baseline="0" dirty="0" smtClean="0"/>
              <a:t> -  39 (6.0%) people in the whole cohort had a condition/s that would indicate use of antipsychotics.</a:t>
            </a:r>
          </a:p>
          <a:p>
            <a:r>
              <a:rPr lang="en-GB" baseline="0" dirty="0" smtClean="0"/>
              <a:t> - Of those prescribed an anti-psychotic medication (n=118 (79.2%) when they did not have a condition that would indicate the use of an antipsychotic drug, 42 (35.6%) were assessed as having problem behaviours.</a:t>
            </a:r>
          </a:p>
          <a:p>
            <a:r>
              <a:rPr lang="en-GB" baseline="0" dirty="0" smtClean="0"/>
              <a:t> - 35.3% of people with problem behaviours were prescribed anti-psychotic medication in the absence of clear clinical indication (“off-label”)</a:t>
            </a:r>
          </a:p>
          <a:p>
            <a:r>
              <a:rPr lang="en-GB" baseline="0" dirty="0" smtClean="0"/>
              <a:t> - 11.3% were prescribed an antidepressant and 5.9% an anxiolytic or hypnotic drug</a:t>
            </a:r>
          </a:p>
          <a:p>
            <a:endParaRPr lang="en-GB" baseline="0" dirty="0" smtClean="0"/>
          </a:p>
          <a:p>
            <a:r>
              <a:rPr lang="en-GB" baseline="0" dirty="0" smtClean="0"/>
              <a:t>T2: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130 people (20.1%) were prescribed at least one antipsychotic drug. 39 (6.0%) people in the whole cohort had a condition/s that would indicate use of antipsychotics.</a:t>
            </a:r>
            <a:endParaRPr lang="en-GB" sz="11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Of those prescribed an anti-psychotic medication, 104 (80.0%) did not have a condition that would indicate the use of an antipsychotic drug, 40 (35.4%) were assessed as having problem behaviours.</a:t>
            </a:r>
            <a:endParaRPr lang="en-GB" sz="1100" dirty="0" smtClean="0">
              <a:ea typeface="Calibri"/>
              <a:cs typeface="Times New Roman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35.3% of people with problem behaviours were prescribed anti-psychotic medication in the absence of clear clinical indication (“off-label”)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15.6% were prescribed an antidepressant and 6.5% an anxiolytic or hypnotic drug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endParaRPr lang="en-GB" dirty="0" smtClean="0">
              <a:ea typeface="Calibri"/>
              <a:cs typeface="Calibri"/>
            </a:endParaRP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Font typeface="Symbol"/>
              <a:buNone/>
            </a:pPr>
            <a:r>
              <a:rPr lang="en-GB" dirty="0" smtClean="0">
                <a:ea typeface="Calibri"/>
                <a:cs typeface="Calibri"/>
              </a:rPr>
              <a:t>T3: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 666 people (16.4%) were prescribed at least one antipsychotic drug.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/>
              <a:buChar char=""/>
            </a:pPr>
            <a:r>
              <a:rPr lang="en-GB" dirty="0" smtClean="0">
                <a:ea typeface="Calibri"/>
                <a:cs typeface="Calibri"/>
              </a:rPr>
              <a:t>770 (18.9%) were prescribed an antidepressant and 348 (6.5%) an anxiolytic or hypnotic drug</a:t>
            </a:r>
          </a:p>
          <a:p>
            <a:pPr marL="0" lvl="0" indent="0">
              <a:lnSpc>
                <a:spcPct val="115000"/>
              </a:lnSpc>
              <a:spcAft>
                <a:spcPts val="1000"/>
              </a:spcAft>
              <a:buFont typeface="Symbol"/>
              <a:buNone/>
            </a:pPr>
            <a:endParaRPr lang="en-GB" dirty="0" smtClean="0">
              <a:ea typeface="Calibri"/>
              <a:cs typeface="Calibri"/>
            </a:endParaRP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840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7289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This information not available for</a:t>
            </a:r>
            <a:r>
              <a:rPr lang="en-GB" baseline="0" dirty="0" smtClean="0"/>
              <a:t> T3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>
                <a:solidFill>
                  <a:prstClr val="black"/>
                </a:solidFill>
              </a:rPr>
              <a:pPr/>
              <a:t>12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90017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848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Patterns of prescribing have shifted over the 10 year period </a:t>
            </a:r>
          </a:p>
          <a:p>
            <a:r>
              <a:rPr lang="en-GB" dirty="0" smtClean="0"/>
              <a:t> - Decrease in the rate of prescribing of antipsychotics from 23.0% in 2002/2004 down to 16.4% in 2014</a:t>
            </a:r>
          </a:p>
          <a:p>
            <a:r>
              <a:rPr lang="en-GB" dirty="0" smtClean="0"/>
              <a:t> - Increase in prescribing of antidepressants from 11.3% in 2002/2004 down to 18.9% in 2014</a:t>
            </a:r>
          </a:p>
          <a:p>
            <a:r>
              <a:rPr lang="en-GB" dirty="0" smtClean="0"/>
              <a:t> - Increase in prescribing of hypnotics/anxiolytics from 5.9% in 2002/2004 down to 8.6% in 2014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However rate of psychotropic prescribing continues to be much higher than the rate of psychiatric disorders</a:t>
            </a:r>
          </a:p>
          <a:p>
            <a:r>
              <a:rPr lang="en-GB" dirty="0" smtClean="0"/>
              <a:t> - At T1 and T2 only 22 (3.4%) people were diagnosed with psychosis, and 31 (4.8%) diagnosed with depression</a:t>
            </a:r>
          </a:p>
          <a:p>
            <a:r>
              <a:rPr lang="en-GB" dirty="0" smtClean="0"/>
              <a:t> - At T3 272 (6.7%) of people were recorded on the psychosis register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2960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 smtClean="0"/>
              <a:t>Trends are moving in the right direction but significant action needs to be taken to ensure that people with intellectual disabilities receive the best possible care </a:t>
            </a:r>
          </a:p>
          <a:p>
            <a:r>
              <a:rPr lang="en-GB" dirty="0" smtClean="0"/>
              <a:t> - Further research is needed to establish rate of change in patterns of prescribing and association with clinical diagnoses at a national level in Scotland </a:t>
            </a:r>
          </a:p>
          <a:p>
            <a:r>
              <a:rPr lang="en-GB" dirty="0" smtClean="0"/>
              <a:t> - Findings reassert need for longitudinal studies to help inform practice change</a:t>
            </a:r>
          </a:p>
          <a:p>
            <a:r>
              <a:rPr lang="en-GB" dirty="0" smtClean="0"/>
              <a:t> - Side effects potentially contribute to the significant health inequalities experienced by people with intellectual disabilities</a:t>
            </a:r>
          </a:p>
          <a:p>
            <a:r>
              <a:rPr lang="en-GB" dirty="0" smtClean="0"/>
              <a:t> - Concerted action to review  and further reduce antipsychotic prescribing  rates in this population </a:t>
            </a:r>
          </a:p>
          <a:p>
            <a:r>
              <a:rPr lang="en-GB" dirty="0" smtClean="0"/>
              <a:t> - Psychosocial interventions?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8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410545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239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Rates do not match documented levels of mental ill health for</a:t>
            </a:r>
            <a:r>
              <a:rPr lang="en-GB" baseline="0" dirty="0" smtClean="0"/>
              <a:t> the population of people with intellectual disabilities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5063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50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Health board area providing</a:t>
            </a:r>
            <a:r>
              <a:rPr lang="en-GB" baseline="0" dirty="0" smtClean="0"/>
              <a:t> healthcare to almost 20% of the population of Scotland.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927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4413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Info on diagnostic criteria used…..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51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The T3 data was extracted from health board management information systems to</a:t>
            </a:r>
            <a:r>
              <a:rPr lang="en-GB" baseline="0" dirty="0" smtClean="0"/>
              <a:t> identify adults on the GP learning disabilities register.</a:t>
            </a:r>
          </a:p>
          <a:p>
            <a:endParaRPr lang="en-GB" baseline="0" dirty="0" smtClean="0"/>
          </a:p>
          <a:p>
            <a:r>
              <a:rPr lang="en-GB" baseline="0" dirty="0" smtClean="0"/>
              <a:t>Individual level data for these patients, age, gender, level of learning disability, and accommodation status</a:t>
            </a:r>
          </a:p>
          <a:p>
            <a:endParaRPr lang="en-GB" baseline="0" dirty="0" smtClean="0"/>
          </a:p>
          <a:p>
            <a:r>
              <a:rPr lang="en-GB" baseline="0" dirty="0" smtClean="0"/>
              <a:t>These individual level data were linked to the PIS data and the number of prescribed items within BNF sections for (antipsychotics, </a:t>
            </a:r>
            <a:r>
              <a:rPr lang="en-GB" baseline="0" dirty="0" err="1" smtClean="0"/>
              <a:t>antiepileptics</a:t>
            </a:r>
            <a:r>
              <a:rPr lang="en-GB" baseline="0" dirty="0" smtClean="0"/>
              <a:t>, lithium, antidepressants, mood </a:t>
            </a:r>
            <a:r>
              <a:rPr lang="en-GB" baseline="0" dirty="0" err="1" smtClean="0"/>
              <a:t>stablilisers</a:t>
            </a:r>
            <a:r>
              <a:rPr lang="en-GB" baseline="0" dirty="0" smtClean="0"/>
              <a:t>, hypnotics and anxiolytics)</a:t>
            </a:r>
          </a:p>
          <a:p>
            <a:r>
              <a:rPr lang="en-GB" baseline="0" dirty="0" smtClean="0"/>
              <a:t>Over a 90 day prescribing window were recorded.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6517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4738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067E9F-1D15-454E-ACCD-000CD7F613A6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096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733256"/>
            <a:ext cx="2386608" cy="988219"/>
          </a:xfrm>
          <a:prstGeom prst="rect">
            <a:avLst/>
          </a:prstGeom>
        </p:spPr>
        <p:txBody>
          <a:bodyPr/>
          <a:lstStyle/>
          <a:p>
            <a:fld id="{E90BC576-9055-414A-B105-B1D773B2EC91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517232"/>
            <a:ext cx="2815952" cy="1204243"/>
          </a:xfrm>
          <a:prstGeom prst="rect">
            <a:avLst/>
          </a:prstGeom>
        </p:spPr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B2F6F2CB-F0CF-499B-B347-E6965A4C1B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919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503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93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87140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588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179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377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6159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1058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17825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94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8035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3337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36321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71899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79379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59832" y="116632"/>
            <a:ext cx="5904656" cy="13681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844824"/>
            <a:ext cx="8064896" cy="4608512"/>
          </a:xfrm>
        </p:spPr>
        <p:txBody>
          <a:bodyPr/>
          <a:lstStyle>
            <a:lvl1pPr marL="457200" indent="-457200" algn="l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733256"/>
            <a:ext cx="2386608" cy="988219"/>
          </a:xfrm>
          <a:prstGeom prst="rect">
            <a:avLst/>
          </a:prstGeom>
        </p:spPr>
        <p:txBody>
          <a:bodyPr/>
          <a:lstStyle/>
          <a:p>
            <a:fld id="{E90BC576-9055-414A-B105-B1D773B2EC9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05/10/2016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517232"/>
            <a:ext cx="2815952" cy="1204243"/>
          </a:xfrm>
          <a:prstGeom prst="rect">
            <a:avLst/>
          </a:prstGeom>
        </p:spPr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81328"/>
            <a:ext cx="2133600" cy="365125"/>
          </a:xfrm>
          <a:prstGeom prst="rect">
            <a:avLst/>
          </a:prstGeom>
        </p:spPr>
        <p:txBody>
          <a:bodyPr/>
          <a:lstStyle/>
          <a:p>
            <a:fld id="{B2F6F2CB-F0CF-499B-B347-E6965A4C1BB9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52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408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019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17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9645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064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511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668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2.jpe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2636912"/>
            <a:ext cx="8229600" cy="1296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8A8C26-7929-4687-9718-2D766D6C789F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AF122-9D4D-440C-AA7C-91409A4260EA}" type="slidenum">
              <a:rPr lang="en-GB" smtClean="0"/>
              <a:t>‹#›</a:t>
            </a:fld>
            <a:endParaRPr lang="en-GB"/>
          </a:p>
        </p:txBody>
      </p:sp>
      <p:pic>
        <p:nvPicPr>
          <p:cNvPr id="3074" name="Picture 2" descr="J:\HW\MHW\SLDO\TEAM\Branding\Partner logos\UoG 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805264"/>
            <a:ext cx="2160587" cy="92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J:\HW\MHW\SLDO\TEAM\Branding\Partner logos\Scottish Government Logo White.jp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679" y="5805264"/>
            <a:ext cx="1108017" cy="106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569" y="4014687"/>
            <a:ext cx="7273925" cy="1298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 descr="J:\HW\MHW\SLDO\TEAM\Branding\SLDO Logos\PNG\SDLO Logo Blue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739" y="332656"/>
            <a:ext cx="2771107" cy="131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4591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F7E2A-EABC-42CB-A08F-093C31092B3A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F90BB-1299-4CCD-895F-29F5A68375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65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4EACEE-FF31-40BA-89C2-7A04CAB5B3B4}" type="datetimeFigureOut">
              <a:rPr lang="en-GB" smtClean="0"/>
              <a:t>05/10/2016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6EA10-10E9-4357-844B-92158B0034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78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8229600" cy="43533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B2D96-8D20-4C9F-961F-99E20305958A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/>
              <a:t>05/10/2016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A002F-FC20-4533-A59B-279268376613}" type="slidenum">
              <a:rPr lang="en-GB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2050" name="Picture 2" descr="\\cfsg01.campus.gla.ac.uk\SSD_Dept_Data_D\MVL\MVLPublic\HW\MHW\SLDO\TEAM\Branding\Alison MacLean\background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51000" contrast="-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566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J:\HW\MHW\SLDO\TEAM\Branding\Partner logos\UoG Logo.jp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6113338"/>
            <a:ext cx="1440159" cy="615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J:\HW\MHW\SLDO\TEAM\Branding\SLDO Logos\PNG\SDLO Logo Blue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6156"/>
            <a:ext cx="2771107" cy="131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 descr="J:\HW\MHW\SLDO\TEAM\Branding\Partner logos\Scottish Government Logo White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1089" y="6054105"/>
            <a:ext cx="836601" cy="803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5232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do.ac.uk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14.png"/><Relationship Id="rId4" Type="http://schemas.openxmlformats.org/officeDocument/2006/relationships/hyperlink" Target="mailto:Angela.henderson@glasgow.ac.u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48880"/>
            <a:ext cx="7772400" cy="1872208"/>
          </a:xfrm>
        </p:spPr>
        <p:txBody>
          <a:bodyPr/>
          <a:lstStyle/>
          <a:p>
            <a:r>
              <a:rPr lang="en-GB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 years of psychotropic drug prescribing in Scotland</a:t>
            </a:r>
            <a:endParaRPr lang="en-GB" sz="3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971600" y="4365104"/>
            <a:ext cx="7128792" cy="1008112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Angela Henderson, Dr Deborah Kinnear, Professor Jill Morrison, Associate Professor Linda Allan, Professor Sally-Ann Cooper, Professor Colin McCowan, Kevin Ross</a:t>
            </a:r>
            <a:endParaRPr lang="en-GB" sz="20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7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>
                <a:solidFill>
                  <a:srgbClr val="0066CC"/>
                </a:solidFill>
              </a:rPr>
              <a:t>P</a:t>
            </a:r>
            <a:r>
              <a:rPr lang="en-GB" dirty="0" smtClean="0">
                <a:solidFill>
                  <a:srgbClr val="0066CC"/>
                </a:solidFill>
              </a:rPr>
              <a:t>rescribing patterns</a:t>
            </a:r>
            <a:br>
              <a:rPr lang="en-GB" dirty="0" smtClean="0">
                <a:solidFill>
                  <a:srgbClr val="0066CC"/>
                </a:solidFill>
              </a:rPr>
            </a:br>
            <a:r>
              <a:rPr lang="en-GB" dirty="0" smtClean="0">
                <a:solidFill>
                  <a:srgbClr val="0066CC"/>
                </a:solidFill>
              </a:rPr>
              <a:t>T1, T2 &amp; T3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580596"/>
              </p:ext>
            </p:extLst>
          </p:nvPr>
        </p:nvGraphicFramePr>
        <p:xfrm>
          <a:off x="539552" y="1844824"/>
          <a:ext cx="8064896" cy="42656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2016224"/>
                <a:gridCol w="2016224"/>
                <a:gridCol w="2016224"/>
              </a:tblGrid>
              <a:tr h="586351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T1</a:t>
                      </a:r>
                    </a:p>
                    <a:p>
                      <a:pPr algn="r"/>
                      <a:r>
                        <a:rPr lang="en-GB" dirty="0" smtClean="0"/>
                        <a:t>%</a:t>
                      </a:r>
                      <a:r>
                        <a:rPr lang="en-GB" baseline="0" dirty="0" smtClean="0"/>
                        <a:t> (648)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T2</a:t>
                      </a:r>
                    </a:p>
                    <a:p>
                      <a:pPr algn="r"/>
                      <a:r>
                        <a:rPr lang="en-GB" dirty="0" smtClean="0"/>
                        <a:t>%</a:t>
                      </a:r>
                      <a:r>
                        <a:rPr lang="en-GB" baseline="0" dirty="0" smtClean="0"/>
                        <a:t> (648)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T3</a:t>
                      </a:r>
                    </a:p>
                    <a:p>
                      <a:pPr algn="r"/>
                      <a:r>
                        <a:rPr lang="en-GB" dirty="0" smtClean="0"/>
                        <a:t>%</a:t>
                      </a:r>
                      <a:r>
                        <a:rPr lang="en-GB" baseline="0" dirty="0" smtClean="0"/>
                        <a:t> (4065)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smtClean="0"/>
                        <a:t>Any psychotropic</a:t>
                      </a:r>
                      <a:r>
                        <a:rPr lang="en-GB" baseline="0" dirty="0" smtClean="0"/>
                        <a:t> drug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46.1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(306)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45.2 (292)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47.9</a:t>
                      </a:r>
                      <a:r>
                        <a:rPr lang="en-GB" baseline="0" dirty="0" smtClean="0"/>
                        <a:t> (1948)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smtClean="0"/>
                        <a:t>Antipsychotics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23.0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(149)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20.1(130)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16.4 (665)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Antiepileptics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25.2 (163)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23.9 (155)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25.6 (1039)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smtClean="0"/>
                        <a:t>Lithium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1.5 (10)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0.5 (3)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1.1 (45)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smtClean="0"/>
                        <a:t>Antidepressants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11.3 (73)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15.6 (101)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18.9 (770)</a:t>
                      </a:r>
                      <a:endParaRPr lang="en-GB" dirty="0"/>
                    </a:p>
                  </a:txBody>
                  <a:tcPr/>
                </a:tc>
              </a:tr>
              <a:tr h="586351">
                <a:tc>
                  <a:txBody>
                    <a:bodyPr/>
                    <a:lstStyle/>
                    <a:p>
                      <a:r>
                        <a:rPr lang="en-GB" dirty="0" smtClean="0"/>
                        <a:t>Hypnotics &amp; anxiolytics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5.9 (38)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6.5 (42)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 smtClean="0"/>
                        <a:t>8.6 (348)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39552" y="3140968"/>
            <a:ext cx="8064896" cy="576064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59079" y="4869160"/>
            <a:ext cx="8045369" cy="63929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838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10 year prescribing trend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3221065748"/>
              </p:ext>
            </p:extLst>
          </p:nvPr>
        </p:nvGraphicFramePr>
        <p:xfrm>
          <a:off x="899592" y="1916832"/>
          <a:ext cx="741682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8857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Mental health</a:t>
            </a:r>
            <a:br>
              <a:rPr lang="en-GB" dirty="0" smtClean="0">
                <a:solidFill>
                  <a:srgbClr val="0066CC"/>
                </a:solidFill>
              </a:rPr>
            </a:br>
            <a:r>
              <a:rPr lang="en-GB" dirty="0" smtClean="0">
                <a:solidFill>
                  <a:srgbClr val="0066CC"/>
                </a:solidFill>
              </a:rPr>
              <a:t>T1, T2 &amp; T3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8064896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0066CC"/>
                </a:solidFill>
              </a:rPr>
              <a:t>Following </a:t>
            </a:r>
            <a:r>
              <a:rPr lang="en-GB" sz="2800" dirty="0">
                <a:solidFill>
                  <a:srgbClr val="0066CC"/>
                </a:solidFill>
              </a:rPr>
              <a:t>comprehensive </a:t>
            </a:r>
            <a:r>
              <a:rPr lang="en-GB" sz="2800" dirty="0" smtClean="0">
                <a:solidFill>
                  <a:srgbClr val="0066CC"/>
                </a:solidFill>
              </a:rPr>
              <a:t>assessment of all participants (n=648) at T1 &amp; T2:</a:t>
            </a:r>
            <a:endParaRPr lang="en-GB" sz="2800" dirty="0">
              <a:solidFill>
                <a:srgbClr val="0066CC"/>
              </a:solidFill>
            </a:endParaRPr>
          </a:p>
          <a:p>
            <a:r>
              <a:rPr lang="en-GB" sz="2400" dirty="0" smtClean="0"/>
              <a:t>37.2% (n=241) diagnosed </a:t>
            </a:r>
            <a:r>
              <a:rPr lang="en-GB" sz="2400" dirty="0"/>
              <a:t>with a mental </a:t>
            </a:r>
            <a:r>
              <a:rPr lang="en-GB" sz="2400" dirty="0" smtClean="0"/>
              <a:t>health disorder</a:t>
            </a:r>
            <a:endParaRPr lang="en-GB" sz="2400" dirty="0"/>
          </a:p>
          <a:p>
            <a:r>
              <a:rPr lang="en-GB" sz="2400" dirty="0" smtClean="0"/>
              <a:t>6.0% (n=39) diagnosed with psychosis</a:t>
            </a:r>
          </a:p>
          <a:p>
            <a:r>
              <a:rPr lang="en-GB" sz="2400" dirty="0" smtClean="0"/>
              <a:t>18.4% </a:t>
            </a:r>
            <a:r>
              <a:rPr lang="en-GB" sz="2400" dirty="0"/>
              <a:t>(</a:t>
            </a:r>
            <a:r>
              <a:rPr lang="en-GB" sz="2400" dirty="0" smtClean="0"/>
              <a:t>n=119) problem behaviours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800" dirty="0" smtClean="0">
                <a:solidFill>
                  <a:srgbClr val="0066CC"/>
                </a:solidFill>
              </a:rPr>
              <a:t>Analysis of psychosis register at T3:</a:t>
            </a:r>
          </a:p>
          <a:p>
            <a:r>
              <a:rPr lang="en-GB" sz="2400" dirty="0" smtClean="0"/>
              <a:t>6.7% (272) recorded as having psychosis</a:t>
            </a:r>
            <a:endParaRPr lang="en-GB" sz="2400" dirty="0"/>
          </a:p>
          <a:p>
            <a:endParaRPr lang="en-GB" sz="2800" dirty="0"/>
          </a:p>
        </p:txBody>
      </p:sp>
      <p:pic>
        <p:nvPicPr>
          <p:cNvPr id="4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2" y="2010156"/>
            <a:ext cx="554748" cy="55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2" y="4725144"/>
            <a:ext cx="554748" cy="55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481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GB" sz="2800" dirty="0" smtClean="0">
                <a:solidFill>
                  <a:srgbClr val="0066CC"/>
                </a:solidFill>
              </a:rPr>
              <a:t>Mental health conditions of people taking an antipsychotic drug, excluding those with psychosis</a:t>
            </a:r>
            <a:endParaRPr lang="en-GB" sz="2800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097836"/>
              </p:ext>
            </p:extLst>
          </p:nvPr>
        </p:nvGraphicFramePr>
        <p:xfrm>
          <a:off x="611560" y="1628800"/>
          <a:ext cx="7981592" cy="4345746"/>
        </p:xfrm>
        <a:graphic>
          <a:graphicData uri="http://schemas.openxmlformats.org/drawingml/2006/table">
            <a:tbl>
              <a:tblPr firstRow="1" firstCol="1" bandRow="1"/>
              <a:tblGrid>
                <a:gridCol w="4968552"/>
                <a:gridCol w="492760"/>
                <a:gridCol w="1235432"/>
                <a:gridCol w="1284848"/>
              </a:tblGrid>
              <a:tr h="27151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conditions assessed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(excluding people with psychosis)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Takes antipsychotic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drug</a:t>
                      </a:r>
                      <a:endParaRPr lang="en-GB" sz="16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74"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GB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T1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n(%)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T2</a:t>
                      </a:r>
                      <a:r>
                        <a:rPr lang="en-GB" sz="1600" b="1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n(%)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Problem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behaviours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42 (37.2)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40 (35.4)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Autism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Spectrum 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17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 (37.8)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12 (26.7)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Depression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baseline="0" dirty="0" smtClean="0">
                          <a:solidFill>
                            <a:schemeClr val="tx1"/>
                          </a:solidFill>
                        </a:rPr>
                        <a:t>7 (23.3)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(26.7)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Attention Deficit Hyperactivity 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 (81.8)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 (63.6)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Eating disorder, including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pica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(50.0)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(50.0)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Generalised anxiety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(30.0)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(20.0)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Organic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 (30.8)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(7.7)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Other mental ill-health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(28.6)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(28.6)</a:t>
                      </a:r>
                      <a:endParaRPr lang="en-GB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Personality </a:t>
                      </a: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(50.0)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(50.0)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Any phobia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(16.7)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 (27.8)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Obsessive Compulsive Disorder 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 (33.4)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 (33.4)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4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Psychosexual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disorder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1 (100.0)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1 (100.0)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No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mental health problem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45 (11.1)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44 (10.8)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611560" y="2204864"/>
            <a:ext cx="7992888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  <p:sp>
        <p:nvSpPr>
          <p:cNvPr id="7" name="Rectangle 6"/>
          <p:cNvSpPr/>
          <p:nvPr/>
        </p:nvSpPr>
        <p:spPr>
          <a:xfrm>
            <a:off x="611559" y="5589240"/>
            <a:ext cx="7992889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02942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1844824"/>
            <a:ext cx="7632848" cy="46085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At T1 118 (18.2%) people who did not have psychosis were prescribed an anti psychotic drug</a:t>
            </a:r>
          </a:p>
          <a:p>
            <a:pPr marL="0" indent="0">
              <a:buNone/>
            </a:pPr>
            <a:r>
              <a:rPr lang="en-GB" dirty="0"/>
              <a:t>At T2 104 (16.0%) people who did not have psychosis were prescribed an anti psychotic </a:t>
            </a:r>
            <a:r>
              <a:rPr lang="en-GB" dirty="0" smtClean="0"/>
              <a:t>drug</a:t>
            </a:r>
            <a:endParaRPr lang="en-GB" dirty="0" smtClean="0">
              <a:solidFill>
                <a:srgbClr val="0066CC"/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rgbClr val="0066CC"/>
                </a:solidFill>
              </a:rPr>
              <a:t>Of these: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35.6% (n=42)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had at least one problem behaviour at </a:t>
            </a:r>
            <a:r>
              <a:rPr lang="en-GB" dirty="0">
                <a:solidFill>
                  <a:schemeClr val="tx1"/>
                </a:solidFill>
              </a:rPr>
              <a:t>T1, and </a:t>
            </a:r>
            <a:r>
              <a:rPr lang="en-GB" dirty="0" smtClean="0">
                <a:solidFill>
                  <a:schemeClr val="tx1"/>
                </a:solidFill>
              </a:rPr>
              <a:t>38.5% </a:t>
            </a:r>
            <a:r>
              <a:rPr lang="en-GB" dirty="0">
                <a:solidFill>
                  <a:schemeClr val="tx1"/>
                </a:solidFill>
              </a:rPr>
              <a:t>(</a:t>
            </a:r>
            <a:r>
              <a:rPr lang="en-GB" dirty="0" smtClean="0">
                <a:solidFill>
                  <a:schemeClr val="tx1"/>
                </a:solidFill>
              </a:rPr>
              <a:t>n=40) </a:t>
            </a:r>
            <a:r>
              <a:rPr lang="en-GB" dirty="0">
                <a:solidFill>
                  <a:schemeClr val="tx1"/>
                </a:solidFill>
              </a:rPr>
              <a:t>at </a:t>
            </a:r>
            <a:r>
              <a:rPr lang="en-GB" dirty="0" smtClean="0">
                <a:solidFill>
                  <a:schemeClr val="tx1"/>
                </a:solidFill>
              </a:rPr>
              <a:t>T2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38.1% (n=45) had no past or present mental health disorder at T1, </a:t>
            </a:r>
            <a:r>
              <a:rPr lang="en-GB" dirty="0">
                <a:solidFill>
                  <a:schemeClr val="tx1"/>
                </a:solidFill>
              </a:rPr>
              <a:t>and </a:t>
            </a:r>
            <a:r>
              <a:rPr lang="en-GB" dirty="0" smtClean="0">
                <a:solidFill>
                  <a:schemeClr val="tx1"/>
                </a:solidFill>
              </a:rPr>
              <a:t>42.3% </a:t>
            </a:r>
            <a:r>
              <a:rPr lang="en-GB" dirty="0">
                <a:solidFill>
                  <a:schemeClr val="tx1"/>
                </a:solidFill>
              </a:rPr>
              <a:t>(n=44</a:t>
            </a:r>
            <a:r>
              <a:rPr lang="en-GB" dirty="0" smtClean="0">
                <a:solidFill>
                  <a:schemeClr val="tx1"/>
                </a:solidFill>
              </a:rPr>
              <a:t>) at T2! </a:t>
            </a:r>
          </a:p>
        </p:txBody>
      </p:sp>
      <p:pic>
        <p:nvPicPr>
          <p:cNvPr id="2050" name="Picture 2" descr="J:\HW\MHW\SLDO\TEAM\Branding\SLDO Assets\Symbols\PNG\Symbols Colour RGB_pie 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552935" cy="55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HW\MHW\SLDO\TEAM\Branding\SLDO Assets\Symbols\PNG\Symbols Colour RGB_pie 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72884"/>
            <a:ext cx="552935" cy="55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J:\HW\MHW\SLDO\TEAM\Branding\SLDO Assets\Symbols\PNG\Symbols Colour RGB_pie 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01004"/>
            <a:ext cx="552935" cy="55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66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592" y="1844824"/>
            <a:ext cx="7920880" cy="460851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66CC"/>
                </a:solidFill>
              </a:rPr>
              <a:t>Strengths</a:t>
            </a:r>
            <a:r>
              <a:rPr lang="en-GB" sz="2800" dirty="0" smtClean="0">
                <a:solidFill>
                  <a:srgbClr val="0066CC"/>
                </a:solidFill>
              </a:rPr>
              <a:t>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Comprehensive </a:t>
            </a:r>
            <a:r>
              <a:rPr lang="en-GB" sz="2200" dirty="0" smtClean="0">
                <a:solidFill>
                  <a:schemeClr val="tx1"/>
                </a:solidFill>
              </a:rPr>
              <a:t>psychiatric assessment </a:t>
            </a:r>
            <a:r>
              <a:rPr lang="en-GB" sz="2200" dirty="0">
                <a:solidFill>
                  <a:schemeClr val="tx1"/>
                </a:solidFill>
              </a:rPr>
              <a:t>and </a:t>
            </a:r>
            <a:r>
              <a:rPr lang="en-GB" sz="2200" dirty="0" smtClean="0">
                <a:solidFill>
                  <a:schemeClr val="tx1"/>
                </a:solidFill>
              </a:rPr>
              <a:t>full case </a:t>
            </a:r>
            <a:r>
              <a:rPr lang="en-GB" sz="2200" dirty="0">
                <a:solidFill>
                  <a:schemeClr val="tx1"/>
                </a:solidFill>
              </a:rPr>
              <a:t>note review </a:t>
            </a:r>
            <a:r>
              <a:rPr lang="en-GB" sz="2200" dirty="0" smtClean="0">
                <a:solidFill>
                  <a:schemeClr val="tx1"/>
                </a:solidFill>
              </a:rPr>
              <a:t>at T1 and T2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Potential contribution to longer term study through further linkage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Data drawn from Scotland's largest health board area (almost 20% of Scotland)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Longitudinal data</a:t>
            </a:r>
          </a:p>
          <a:p>
            <a:pPr marL="0" indent="0">
              <a:buNone/>
            </a:pPr>
            <a:r>
              <a:rPr lang="en-GB" sz="2800" dirty="0">
                <a:solidFill>
                  <a:srgbClr val="0066CC"/>
                </a:solidFill>
              </a:rPr>
              <a:t>Limitations</a:t>
            </a:r>
            <a:r>
              <a:rPr lang="en-GB" sz="2800" dirty="0" smtClean="0">
                <a:solidFill>
                  <a:srgbClr val="0066CC"/>
                </a:solidFill>
              </a:rPr>
              <a:t>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Participants drawn from only one health board area – does not capture local variation in practice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T3 data does not contain comprehensive diagnostic information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4098" name="Picture 2" descr="J:\HW\MHW\SLDO\TEAM\Branding\SLDO Assets\Symbols\PNG\Symbols Colour RGB_penc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64861"/>
            <a:ext cx="431692" cy="4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HW\MHW\SLDO\TEAM\Branding\SLDO Assets\Symbols\PNG\Symbols Colour RGB_penci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97152"/>
            <a:ext cx="431692" cy="4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925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Implications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50394" y="1844824"/>
            <a:ext cx="7654054" cy="460851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66CC"/>
                </a:solidFill>
              </a:rPr>
              <a:t>Trends are moving in the right direction but significant action needs to be taken to ensure that people with intellectual disabilities receive the best possible care </a:t>
            </a:r>
            <a:endParaRPr lang="en-GB" sz="2800" dirty="0" smtClean="0">
              <a:solidFill>
                <a:srgbClr val="FF0000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Further </a:t>
            </a:r>
            <a:r>
              <a:rPr lang="en-GB" sz="2200" dirty="0">
                <a:solidFill>
                  <a:schemeClr val="tx1"/>
                </a:solidFill>
              </a:rPr>
              <a:t>research is needed to establish rate of change in patterns of </a:t>
            </a:r>
            <a:r>
              <a:rPr lang="en-GB" sz="2200" dirty="0" smtClean="0">
                <a:solidFill>
                  <a:schemeClr val="tx1"/>
                </a:solidFill>
              </a:rPr>
              <a:t>prescribing and association with clinical diagnoses at a national level in </a:t>
            </a:r>
            <a:r>
              <a:rPr lang="en-GB" sz="2200" dirty="0">
                <a:solidFill>
                  <a:schemeClr val="tx1"/>
                </a:solidFill>
              </a:rPr>
              <a:t>S</a:t>
            </a:r>
            <a:r>
              <a:rPr lang="en-GB" sz="2200" dirty="0" smtClean="0">
                <a:solidFill>
                  <a:schemeClr val="tx1"/>
                </a:solidFill>
              </a:rPr>
              <a:t>cotland </a:t>
            </a:r>
            <a:endParaRPr lang="en-GB" sz="2200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Findings </a:t>
            </a:r>
            <a:r>
              <a:rPr lang="en-GB" sz="2200" dirty="0">
                <a:solidFill>
                  <a:schemeClr val="tx1"/>
                </a:solidFill>
              </a:rPr>
              <a:t>reassert need for </a:t>
            </a:r>
            <a:r>
              <a:rPr lang="en-GB" sz="2200" dirty="0" smtClean="0">
                <a:solidFill>
                  <a:schemeClr val="tx1"/>
                </a:solidFill>
              </a:rPr>
              <a:t>longitudinal studies to help inform practice change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Side </a:t>
            </a:r>
            <a:r>
              <a:rPr lang="en-GB" sz="2200" dirty="0">
                <a:solidFill>
                  <a:schemeClr val="tx1"/>
                </a:solidFill>
              </a:rPr>
              <a:t>effects </a:t>
            </a:r>
            <a:r>
              <a:rPr lang="en-GB" sz="2200" dirty="0" smtClean="0">
                <a:solidFill>
                  <a:schemeClr val="tx1"/>
                </a:solidFill>
              </a:rPr>
              <a:t>potentially </a:t>
            </a:r>
            <a:r>
              <a:rPr lang="en-GB" sz="2200" dirty="0">
                <a:solidFill>
                  <a:schemeClr val="tx1"/>
                </a:solidFill>
              </a:rPr>
              <a:t>contribute to the significant health inequalities experienced by people with intellectual </a:t>
            </a:r>
            <a:r>
              <a:rPr lang="en-GB" sz="2200" dirty="0" smtClean="0">
                <a:solidFill>
                  <a:schemeClr val="tx1"/>
                </a:solidFill>
              </a:rPr>
              <a:t>disabilities</a:t>
            </a: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Concerted action to review  and further reduce antipsychotic prescribing  rates in this population </a:t>
            </a:r>
            <a:endParaRPr lang="en-GB" sz="2200" dirty="0">
              <a:solidFill>
                <a:schemeClr val="tx1"/>
              </a:solidFill>
            </a:endParaRPr>
          </a:p>
          <a:p>
            <a:pPr marL="800100" lvl="1" indent="-342900" algn="l">
              <a:buFont typeface="Wingdings" panose="05000000000000000000" pitchFamily="2" charset="2"/>
              <a:buChar char="§"/>
            </a:pPr>
            <a:r>
              <a:rPr lang="en-GB" sz="2200" dirty="0" smtClean="0">
                <a:solidFill>
                  <a:schemeClr val="tx1"/>
                </a:solidFill>
              </a:rPr>
              <a:t>Psychosocial </a:t>
            </a:r>
            <a:r>
              <a:rPr lang="en-GB" sz="2200" dirty="0">
                <a:solidFill>
                  <a:schemeClr val="tx1"/>
                </a:solidFill>
              </a:rPr>
              <a:t>interventions?</a:t>
            </a:r>
          </a:p>
          <a:p>
            <a:endParaRPr lang="en-GB" dirty="0"/>
          </a:p>
        </p:txBody>
      </p:sp>
      <p:pic>
        <p:nvPicPr>
          <p:cNvPr id="4" name="Picture 2" descr="J:\HW\MHW\SLDO\TEAM\Branding\SLDO Assets\Symbols\PNG\Symbols Colour RGB_ba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02" y="1911374"/>
            <a:ext cx="431692" cy="4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303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Thank you!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>
                <a:solidFill>
                  <a:srgbClr val="0066CC"/>
                </a:solidFill>
                <a:hlinkClick r:id="rId3"/>
              </a:rPr>
              <a:t>www.sldo.ac.uk</a:t>
            </a:r>
            <a:endParaRPr lang="en-GB" dirty="0">
              <a:solidFill>
                <a:srgbClr val="0066CC"/>
              </a:solidFill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@</a:t>
            </a:r>
            <a:r>
              <a:rPr lang="en-GB" dirty="0" err="1"/>
              <a:t>ScotLDO</a:t>
            </a:r>
            <a:r>
              <a:rPr lang="en-GB" dirty="0"/>
              <a:t>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+44 (0)141 </a:t>
            </a:r>
            <a:r>
              <a:rPr lang="en-GB" dirty="0"/>
              <a:t>211 0688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>
                <a:hlinkClick r:id="rId4"/>
              </a:rPr>
              <a:t>Angela.henderson@glasgow.ac.uk</a:t>
            </a: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7172" y="3134090"/>
            <a:ext cx="567701" cy="4885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135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Background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920880" cy="46085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endParaRPr lang="en-GB" sz="2000" dirty="0" smtClean="0">
              <a:solidFill>
                <a:srgbClr val="0066CC"/>
              </a:solidFill>
            </a:endParaRPr>
          </a:p>
          <a:p>
            <a:pPr marL="0" indent="0">
              <a:buNone/>
              <a:defRPr/>
            </a:pPr>
            <a:r>
              <a:rPr lang="en-GB" sz="2000" dirty="0" smtClean="0">
                <a:solidFill>
                  <a:srgbClr val="0066CC"/>
                </a:solidFill>
              </a:rPr>
              <a:t>Concern </a:t>
            </a:r>
            <a:r>
              <a:rPr lang="en-GB" sz="2000" dirty="0">
                <a:solidFill>
                  <a:srgbClr val="0066CC"/>
                </a:solidFill>
              </a:rPr>
              <a:t>over the use of </a:t>
            </a:r>
            <a:r>
              <a:rPr lang="en-GB" sz="2000" dirty="0" smtClean="0">
                <a:solidFill>
                  <a:srgbClr val="0066CC"/>
                </a:solidFill>
              </a:rPr>
              <a:t>antipsychotic </a:t>
            </a:r>
            <a:r>
              <a:rPr lang="en-GB" sz="2000" dirty="0">
                <a:solidFill>
                  <a:srgbClr val="0066CC"/>
                </a:solidFill>
              </a:rPr>
              <a:t>medication for people with intellectual disabilities and people with </a:t>
            </a:r>
            <a:r>
              <a:rPr lang="en-GB" sz="2000" dirty="0" smtClean="0">
                <a:solidFill>
                  <a:srgbClr val="0066CC"/>
                </a:solidFill>
              </a:rPr>
              <a:t>autism. 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Antipsychotic medications are over prescribed in this population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800" dirty="0" smtClean="0">
                <a:solidFill>
                  <a:schemeClr val="tx1"/>
                </a:solidFill>
              </a:rPr>
              <a:t>Need </a:t>
            </a:r>
            <a:r>
              <a:rPr lang="en-GB" sz="1800" dirty="0">
                <a:solidFill>
                  <a:schemeClr val="tx1"/>
                </a:solidFill>
              </a:rPr>
              <a:t>for better evidence relating to </a:t>
            </a:r>
            <a:r>
              <a:rPr lang="en-GB" sz="1800" dirty="0" smtClean="0">
                <a:solidFill>
                  <a:schemeClr val="tx1"/>
                </a:solidFill>
              </a:rPr>
              <a:t>efficacy, safety and health impacts </a:t>
            </a:r>
            <a:r>
              <a:rPr lang="en-GB" sz="1800" dirty="0">
                <a:solidFill>
                  <a:schemeClr val="tx1"/>
                </a:solidFill>
              </a:rPr>
              <a:t>of antipsychotic </a:t>
            </a:r>
            <a:r>
              <a:rPr lang="en-GB" sz="1800" dirty="0" smtClean="0">
                <a:solidFill>
                  <a:schemeClr val="tx1"/>
                </a:solidFill>
              </a:rPr>
              <a:t>medication</a:t>
            </a:r>
          </a:p>
          <a:p>
            <a:pPr lvl="1" algn="l"/>
            <a:endParaRPr lang="en-GB" sz="2000" dirty="0">
              <a:solidFill>
                <a:schemeClr val="tx1"/>
              </a:solidFill>
            </a:endParaRPr>
          </a:p>
          <a:p>
            <a:pPr marL="0" indent="0">
              <a:buNone/>
              <a:defRPr/>
            </a:pPr>
            <a:r>
              <a:rPr lang="en-GB" sz="2000" dirty="0" smtClean="0">
                <a:solidFill>
                  <a:srgbClr val="0066CC"/>
                </a:solidFill>
              </a:rPr>
              <a:t>Particular </a:t>
            </a:r>
            <a:r>
              <a:rPr lang="en-GB" sz="2000" dirty="0">
                <a:solidFill>
                  <a:srgbClr val="0066CC"/>
                </a:solidFill>
              </a:rPr>
              <a:t>concerns that these drug are used:</a:t>
            </a:r>
          </a:p>
          <a:p>
            <a:pPr marL="742950" lvl="1" indent="-285750" algn="l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Without clinical justification, for example to manage problem behaviour</a:t>
            </a:r>
          </a:p>
          <a:p>
            <a:pPr marL="742950" lvl="1" indent="-285750" algn="l">
              <a:buFont typeface="Arial" panose="020B0604020202020204" pitchFamily="34" charset="0"/>
              <a:buChar char="•"/>
              <a:defRPr/>
            </a:pPr>
            <a:r>
              <a:rPr lang="en-GB" sz="1800" dirty="0">
                <a:solidFill>
                  <a:schemeClr val="tx1"/>
                </a:solidFill>
              </a:rPr>
              <a:t>Without appropriate reviews</a:t>
            </a:r>
          </a:p>
          <a:p>
            <a:pPr marL="742950" lvl="1" indent="-285750" algn="l">
              <a:buFont typeface="Arial" panose="020B0604020202020204" pitchFamily="34" charset="0"/>
              <a:buChar char="•"/>
              <a:defRPr/>
            </a:pPr>
            <a:r>
              <a:rPr lang="en-GB" sz="1800" dirty="0" smtClean="0">
                <a:solidFill>
                  <a:schemeClr val="tx1"/>
                </a:solidFill>
              </a:rPr>
              <a:t>Without </a:t>
            </a:r>
            <a:r>
              <a:rPr lang="en-GB" sz="1800" dirty="0">
                <a:solidFill>
                  <a:schemeClr val="tx1"/>
                </a:solidFill>
              </a:rPr>
              <a:t>acknowledging their impact on peoples’ </a:t>
            </a:r>
            <a:r>
              <a:rPr lang="en-GB" sz="1800" dirty="0" smtClean="0">
                <a:solidFill>
                  <a:schemeClr val="tx1"/>
                </a:solidFill>
              </a:rPr>
              <a:t>health</a:t>
            </a:r>
            <a:endParaRPr lang="en-GB" sz="1800" dirty="0">
              <a:solidFill>
                <a:schemeClr val="tx1"/>
              </a:solidFill>
            </a:endParaRPr>
          </a:p>
        </p:txBody>
      </p:sp>
      <p:pic>
        <p:nvPicPr>
          <p:cNvPr id="1027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120" y="424698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42" y="2348880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14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Research literature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1844824"/>
            <a:ext cx="7344816" cy="4608512"/>
          </a:xfrm>
        </p:spPr>
        <p:txBody>
          <a:bodyPr/>
          <a:lstStyle/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High levels of variability in rate of prescribing of antipsychotic medications due to methodological limitations</a:t>
            </a:r>
            <a:endParaRPr lang="en-GB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Public </a:t>
            </a:r>
            <a:r>
              <a:rPr lang="en-GB" sz="2000" dirty="0"/>
              <a:t>Health England review of psychotropic medications in General Practice - prescribing in absence of clinical </a:t>
            </a:r>
            <a:r>
              <a:rPr lang="en-GB" sz="2000" dirty="0" smtClean="0"/>
              <a:t>justification/evidence</a:t>
            </a:r>
          </a:p>
          <a:p>
            <a:endParaRPr lang="en-GB" sz="2000" dirty="0" smtClean="0"/>
          </a:p>
          <a:p>
            <a:pPr marL="0" indent="0">
              <a:buNone/>
            </a:pPr>
            <a:r>
              <a:rPr lang="en-GB" sz="2000" dirty="0"/>
              <a:t>P</a:t>
            </a:r>
            <a:r>
              <a:rPr lang="en-GB" sz="2000" dirty="0" smtClean="0"/>
              <a:t>reliminary evidence may suggest a decline </a:t>
            </a:r>
            <a:r>
              <a:rPr lang="en-GB" sz="2000" dirty="0"/>
              <a:t>in the use of antipsychotic drugs has also been </a:t>
            </a:r>
            <a:r>
              <a:rPr lang="en-GB" sz="2000" dirty="0" smtClean="0"/>
              <a:t>reported since  1999 (Sheehan et al., 2015)</a:t>
            </a:r>
            <a:endParaRPr lang="en-GB" dirty="0"/>
          </a:p>
        </p:txBody>
      </p:sp>
      <p:pic>
        <p:nvPicPr>
          <p:cNvPr id="4" name="Picture 2" descr="J:\HW\MHW\SLDO\TEAM\Branding\SLDO Assets\Symbols\PNG\Symbols Colour RGB_boo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92" y="4365104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HW\MHW\SLDO\TEAM\Branding\SLDO Assets\Symbols\PNG\Symbols Colour RGB_boo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7592" y="335699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J:\HW\MHW\SLDO\TEAM\Branding\SLDO Assets\Symbols\PNG\Symbols Colour RGB_book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276872"/>
            <a:ext cx="720080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962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Study aims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5350" y="1844824"/>
            <a:ext cx="8069138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800" dirty="0">
                <a:solidFill>
                  <a:srgbClr val="0066CC"/>
                </a:solidFill>
              </a:rPr>
              <a:t>Analyse data from Scotland's largest health board </a:t>
            </a:r>
            <a:r>
              <a:rPr lang="en-GB" sz="2800" dirty="0" smtClean="0">
                <a:solidFill>
                  <a:srgbClr val="0066CC"/>
                </a:solidFill>
              </a:rPr>
              <a:t>to examine: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T</a:t>
            </a:r>
            <a:r>
              <a:rPr lang="en-GB" sz="2200" dirty="0" smtClean="0">
                <a:solidFill>
                  <a:schemeClr val="tx1"/>
                </a:solidFill>
              </a:rPr>
              <a:t>rends in prescribing of psychotropic </a:t>
            </a:r>
            <a:r>
              <a:rPr lang="en-GB" sz="2200" dirty="0">
                <a:solidFill>
                  <a:schemeClr val="tx1"/>
                </a:solidFill>
              </a:rPr>
              <a:t>medications in </a:t>
            </a:r>
            <a:r>
              <a:rPr lang="en-GB" sz="2200" dirty="0" smtClean="0">
                <a:solidFill>
                  <a:schemeClr val="tx1"/>
                </a:solidFill>
              </a:rPr>
              <a:t>intellectual disabilities population, in 2002/04 (T1), 2004/06 (T2)and 2014 (T3)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T</a:t>
            </a:r>
            <a:r>
              <a:rPr lang="en-GB" sz="2200" dirty="0" smtClean="0">
                <a:solidFill>
                  <a:schemeClr val="tx1"/>
                </a:solidFill>
              </a:rPr>
              <a:t>he </a:t>
            </a:r>
            <a:r>
              <a:rPr lang="en-GB" sz="2200" dirty="0">
                <a:solidFill>
                  <a:schemeClr val="tx1"/>
                </a:solidFill>
              </a:rPr>
              <a:t>number of people with </a:t>
            </a:r>
            <a:r>
              <a:rPr lang="en-GB" sz="2200" dirty="0" smtClean="0">
                <a:solidFill>
                  <a:schemeClr val="tx1"/>
                </a:solidFill>
              </a:rPr>
              <a:t>intellectual </a:t>
            </a:r>
            <a:r>
              <a:rPr lang="en-GB" sz="2200" dirty="0">
                <a:solidFill>
                  <a:schemeClr val="tx1"/>
                </a:solidFill>
              </a:rPr>
              <a:t>disabilities who are prescribed antipsychotic </a:t>
            </a:r>
            <a:r>
              <a:rPr lang="en-GB" sz="2200" dirty="0" smtClean="0">
                <a:solidFill>
                  <a:schemeClr val="tx1"/>
                </a:solidFill>
              </a:rPr>
              <a:t>medication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T</a:t>
            </a:r>
            <a:r>
              <a:rPr lang="en-GB" sz="2200" dirty="0" smtClean="0">
                <a:solidFill>
                  <a:schemeClr val="tx1"/>
                </a:solidFill>
              </a:rPr>
              <a:t>he </a:t>
            </a:r>
            <a:r>
              <a:rPr lang="en-GB" sz="2200" dirty="0">
                <a:solidFill>
                  <a:schemeClr val="tx1"/>
                </a:solidFill>
              </a:rPr>
              <a:t>extent to which antipsychotic medications are </a:t>
            </a:r>
            <a:r>
              <a:rPr lang="en-GB" sz="2200" dirty="0" smtClean="0">
                <a:solidFill>
                  <a:schemeClr val="tx1"/>
                </a:solidFill>
              </a:rPr>
              <a:t>prescribed </a:t>
            </a:r>
            <a:r>
              <a:rPr lang="en-GB" sz="2200" dirty="0">
                <a:solidFill>
                  <a:schemeClr val="tx1"/>
                </a:solidFill>
              </a:rPr>
              <a:t>in the absence of accepted clinical </a:t>
            </a:r>
            <a:r>
              <a:rPr lang="en-GB" sz="2200" dirty="0" smtClean="0">
                <a:solidFill>
                  <a:schemeClr val="tx1"/>
                </a:solidFill>
              </a:rPr>
              <a:t>justification (T1 and T2)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T</a:t>
            </a:r>
            <a:r>
              <a:rPr lang="en-GB" sz="2200" dirty="0" smtClean="0">
                <a:solidFill>
                  <a:schemeClr val="tx1"/>
                </a:solidFill>
              </a:rPr>
              <a:t>rends in prescribing of psychotropic drugs in population with intellectual disabilities between 2004 and 2014</a:t>
            </a:r>
            <a:endParaRPr lang="en-GB" sz="2200" dirty="0">
              <a:solidFill>
                <a:schemeClr val="tx1"/>
              </a:solidFill>
            </a:endParaRPr>
          </a:p>
        </p:txBody>
      </p:sp>
      <p:pic>
        <p:nvPicPr>
          <p:cNvPr id="4" name="Picture 4" descr="J:\HW\MHW\SLDO\TEAM\Branding\SLDO Assets\Symbols\PNG\Symbols Colour RGB_magnifying glas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005454"/>
            <a:ext cx="576064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1227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Methods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8136904" cy="41044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800" dirty="0" smtClean="0">
                <a:solidFill>
                  <a:srgbClr val="0066CC"/>
                </a:solidFill>
              </a:rPr>
              <a:t>2 data sources:</a:t>
            </a:r>
          </a:p>
          <a:p>
            <a:pPr marL="0" indent="0">
              <a:buNone/>
            </a:pPr>
            <a:r>
              <a:rPr lang="en-GB" sz="2200" dirty="0" smtClean="0"/>
              <a:t>Large sample (n=648), longitudinal, prospective cohort study:</a:t>
            </a:r>
          </a:p>
          <a:p>
            <a:pPr marL="0" indent="0">
              <a:buNone/>
            </a:pPr>
            <a:r>
              <a:rPr lang="en-GB" sz="2200" dirty="0"/>
              <a:t>	</a:t>
            </a:r>
            <a:r>
              <a:rPr lang="en-GB" sz="2200" dirty="0" smtClean="0"/>
              <a:t>Case </a:t>
            </a:r>
            <a:r>
              <a:rPr lang="en-GB" sz="2200" dirty="0"/>
              <a:t>ascertainment, adults with learning disabilities, aged 16 and </a:t>
            </a:r>
            <a:r>
              <a:rPr lang="en-GB" sz="2200" dirty="0" smtClean="0"/>
              <a:t>  </a:t>
            </a:r>
          </a:p>
          <a:p>
            <a:pPr marL="0" indent="0">
              <a:buNone/>
            </a:pPr>
            <a:r>
              <a:rPr lang="en-GB" sz="2200" dirty="0"/>
              <a:t> </a:t>
            </a:r>
            <a:r>
              <a:rPr lang="en-GB" sz="2200" dirty="0" smtClean="0"/>
              <a:t>                over:</a:t>
            </a:r>
            <a:endParaRPr lang="en-GB" sz="2200" dirty="0"/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Known to social work services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Local authority funding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Local NHS intellectual disability services</a:t>
            </a:r>
          </a:p>
          <a:p>
            <a:pPr marL="1714500" lvl="3" indent="-342900" algn="l">
              <a:buFont typeface="Arial" panose="020B0604020202020204" pitchFamily="34" charset="0"/>
              <a:buChar char="•"/>
            </a:pPr>
            <a:r>
              <a:rPr lang="en-GB" sz="2200" dirty="0">
                <a:solidFill>
                  <a:schemeClr val="tx1"/>
                </a:solidFill>
              </a:rPr>
              <a:t>Primary care services -  GP </a:t>
            </a:r>
            <a:r>
              <a:rPr lang="en-GB" sz="2200" dirty="0" err="1" smtClean="0">
                <a:solidFill>
                  <a:schemeClr val="tx1"/>
                </a:solidFill>
              </a:rPr>
              <a:t>incentivisation</a:t>
            </a:r>
            <a:endParaRPr lang="en-GB" sz="2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200" dirty="0" smtClean="0"/>
              <a:t>	 People individually consented at T1, 2002 – 2004 and at T2, 2004 -    	 2006</a:t>
            </a:r>
          </a:p>
          <a:p>
            <a:pPr marL="0" indent="0">
              <a:buNone/>
            </a:pPr>
            <a:r>
              <a:rPr lang="en-GB" sz="2200" dirty="0" smtClean="0">
                <a:solidFill>
                  <a:schemeClr val="tx1"/>
                </a:solidFill>
              </a:rPr>
              <a:t>Electronic extraction of data from the same health board area, people on intellectual disabilities register, 2014 (n=4065), T3</a:t>
            </a:r>
          </a:p>
          <a:p>
            <a:pPr marL="800100" indent="-342900"/>
            <a:endParaRPr lang="en-GB" sz="2200" dirty="0" smtClean="0"/>
          </a:p>
          <a:p>
            <a:endParaRPr lang="en-GB" sz="2400" dirty="0"/>
          </a:p>
        </p:txBody>
      </p:sp>
      <p:pic>
        <p:nvPicPr>
          <p:cNvPr id="4" name="Picture 2" descr="J:\HW\MHW\SLDO\TEAM\Branding\SLDO Assets\Symbols\PNG\Symbols Colour RGB_pie 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348880"/>
            <a:ext cx="552935" cy="55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HW\MHW\SLDO\TEAM\Branding\SLDO Assets\Symbols\PNG\Symbols Colour RGB_pie char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01208"/>
            <a:ext cx="552935" cy="552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274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Participant assessment, T1 and T2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844824"/>
            <a:ext cx="7488832" cy="460851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rgbClr val="0066CC"/>
                </a:solidFill>
              </a:rPr>
              <a:t>Detailed </a:t>
            </a:r>
            <a:r>
              <a:rPr lang="en-GB" sz="2800" dirty="0">
                <a:solidFill>
                  <a:srgbClr val="0066CC"/>
                </a:solidFill>
              </a:rPr>
              <a:t>assessment of each participant by trained practitioners (nurses and GPs):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Face </a:t>
            </a:r>
            <a:r>
              <a:rPr lang="en-GB" sz="2000" dirty="0">
                <a:solidFill>
                  <a:schemeClr val="tx1"/>
                </a:solidFill>
              </a:rPr>
              <a:t>to face assessment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Case </a:t>
            </a:r>
            <a:r>
              <a:rPr lang="en-GB" sz="2000" dirty="0">
                <a:solidFill>
                  <a:schemeClr val="tx1"/>
                </a:solidFill>
              </a:rPr>
              <a:t>note review</a:t>
            </a:r>
          </a:p>
          <a:p>
            <a:pPr marL="0" lvl="1" algn="l"/>
            <a:r>
              <a:rPr lang="en-GB" dirty="0" smtClean="0">
                <a:solidFill>
                  <a:srgbClr val="0066CC"/>
                </a:solidFill>
              </a:rPr>
              <a:t>Identification </a:t>
            </a:r>
            <a:r>
              <a:rPr lang="en-GB" dirty="0">
                <a:solidFill>
                  <a:srgbClr val="0066CC"/>
                </a:solidFill>
              </a:rPr>
              <a:t>of possible mental-ill </a:t>
            </a:r>
            <a:r>
              <a:rPr lang="en-GB" dirty="0" smtClean="0">
                <a:solidFill>
                  <a:srgbClr val="0066CC"/>
                </a:solidFill>
              </a:rPr>
              <a:t>health: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Rigorous review </a:t>
            </a:r>
            <a:r>
              <a:rPr lang="en-GB" sz="2000" dirty="0">
                <a:solidFill>
                  <a:schemeClr val="tx1"/>
                </a:solidFill>
              </a:rPr>
              <a:t>and assessment by specialist </a:t>
            </a:r>
            <a:r>
              <a:rPr lang="en-GB" sz="2000" dirty="0" smtClean="0">
                <a:solidFill>
                  <a:schemeClr val="tx1"/>
                </a:solidFill>
              </a:rPr>
              <a:t>psychiatrist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Diagnostic criteria </a:t>
            </a:r>
            <a:r>
              <a:rPr lang="en-GB" sz="2000" dirty="0" smtClean="0">
                <a:solidFill>
                  <a:schemeClr val="tx1"/>
                </a:solidFill>
              </a:rPr>
              <a:t>applied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Consensus meeting between project psychiatrists</a:t>
            </a:r>
          </a:p>
          <a:p>
            <a:pPr marL="0" lvl="1" algn="l"/>
            <a:r>
              <a:rPr lang="en-GB" dirty="0" smtClean="0">
                <a:solidFill>
                  <a:srgbClr val="0066CC"/>
                </a:solidFill>
              </a:rPr>
              <a:t>Determination of ability level</a:t>
            </a:r>
            <a:endParaRPr lang="en-GB" dirty="0">
              <a:solidFill>
                <a:srgbClr val="0066CC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4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50" y="1916832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167" y="3573016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J:\HW\MHW\SLDO\TEAM\Branding\SLDO Assets\Symbols\PNG\Symbols Colour RGB_people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450" y="5194728"/>
            <a:ext cx="64807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56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Participant identification, T3</a:t>
            </a: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1844824"/>
            <a:ext cx="7776864" cy="4608512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>
                <a:solidFill>
                  <a:srgbClr val="0066CC"/>
                </a:solidFill>
              </a:rPr>
              <a:t>Data extracted from primary care management information systems</a:t>
            </a:r>
            <a:endParaRPr lang="en-GB" sz="2800" dirty="0">
              <a:solidFill>
                <a:srgbClr val="0066CC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Adults with intellectual disabilities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Linkage to national prescribing dataset</a:t>
            </a:r>
          </a:p>
          <a:p>
            <a:pPr lvl="1" algn="l"/>
            <a:endParaRPr lang="en-GB" sz="2000" dirty="0">
              <a:solidFill>
                <a:schemeClr val="tx1"/>
              </a:solidFill>
            </a:endParaRPr>
          </a:p>
          <a:p>
            <a:pPr marL="0" lvl="1" algn="l"/>
            <a:r>
              <a:rPr lang="en-GB" dirty="0" smtClean="0">
                <a:solidFill>
                  <a:srgbClr val="0066CC"/>
                </a:solidFill>
              </a:rPr>
              <a:t>Analysis of records to determine: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Psychotropic medications prescribed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Quality of recording data</a:t>
            </a:r>
          </a:p>
          <a:p>
            <a:pPr lvl="2" indent="-457200" algn="l">
              <a:buFont typeface="Arial" panose="020B0604020202020204" pitchFamily="34" charset="0"/>
              <a:buChar char="•"/>
            </a:pPr>
            <a:r>
              <a:rPr lang="en-GB" sz="2000" dirty="0" smtClean="0">
                <a:solidFill>
                  <a:schemeClr val="tx1"/>
                </a:solidFill>
              </a:rPr>
              <a:t>CHI linkage to cohort at T1 and T2 (awaiting additional permissions)</a:t>
            </a:r>
            <a:endParaRPr lang="en-GB" sz="2000" dirty="0">
              <a:solidFill>
                <a:schemeClr val="tx1"/>
              </a:solidFill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endParaRPr lang="en-GB" sz="2000" dirty="0"/>
          </a:p>
        </p:txBody>
      </p:sp>
      <p:pic>
        <p:nvPicPr>
          <p:cNvPr id="3074" name="Picture 2" descr="J:\HW\MHW\SLDO\TEAM\Branding\SLDO Assets\Symbols\PNG\Symbols Colour RGB_ba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762" y="1988840"/>
            <a:ext cx="431692" cy="4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J:\HW\MHW\SLDO\TEAM\Branding\SLDO Assets\Symbols\PNG\Symbols Colour RGB_bar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996" y="4005064"/>
            <a:ext cx="431692" cy="431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065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997224"/>
            <a:ext cx="2592288" cy="4032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smtClean="0">
                <a:solidFill>
                  <a:srgbClr val="0066CC"/>
                </a:solidFill>
              </a:rPr>
              <a:t>2002 - 2004</a:t>
            </a:r>
            <a:endParaRPr lang="en-GB" sz="2000" dirty="0">
              <a:solidFill>
                <a:srgbClr val="0066CC"/>
              </a:solidFill>
            </a:endParaRPr>
          </a:p>
          <a:p>
            <a:r>
              <a:rPr lang="en-GB" sz="2000" dirty="0" smtClean="0"/>
              <a:t>54.5% men</a:t>
            </a:r>
          </a:p>
          <a:p>
            <a:r>
              <a:rPr lang="en-GB" sz="2000" dirty="0" smtClean="0"/>
              <a:t>45.5% women</a:t>
            </a:r>
          </a:p>
          <a:p>
            <a:r>
              <a:rPr lang="en-GB" sz="2000" dirty="0" smtClean="0"/>
              <a:t>Mean age 44  years</a:t>
            </a:r>
          </a:p>
          <a:p>
            <a:r>
              <a:rPr lang="en-GB" sz="2000" dirty="0" smtClean="0"/>
              <a:t>Median age 44 (SD 14.6) (range 16 – 81)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en-GB" dirty="0" smtClean="0">
                <a:solidFill>
                  <a:srgbClr val="0066CC"/>
                </a:solidFill>
              </a:rPr>
              <a:t>Cohort characteristics</a:t>
            </a:r>
            <a:br>
              <a:rPr lang="en-GB" dirty="0" smtClean="0">
                <a:solidFill>
                  <a:srgbClr val="0066CC"/>
                </a:solidFill>
              </a:rPr>
            </a:br>
            <a:endParaRPr lang="en-GB" dirty="0">
              <a:solidFill>
                <a:srgbClr val="0066CC"/>
              </a:solidFill>
            </a:endParaRP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3310589" y="1997224"/>
            <a:ext cx="259228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rgbClr val="0066CC"/>
                </a:solidFill>
              </a:rPr>
              <a:t>2006</a:t>
            </a:r>
          </a:p>
          <a:p>
            <a:r>
              <a:rPr lang="en-GB" sz="2000" dirty="0"/>
              <a:t>54.5% men</a:t>
            </a:r>
          </a:p>
          <a:p>
            <a:r>
              <a:rPr lang="en-GB" sz="2000" dirty="0"/>
              <a:t>45.5% women</a:t>
            </a:r>
          </a:p>
          <a:p>
            <a:r>
              <a:rPr lang="en-GB" sz="2000" dirty="0" smtClean="0"/>
              <a:t>Mean age 46 years</a:t>
            </a:r>
          </a:p>
          <a:p>
            <a:r>
              <a:rPr lang="en-GB" sz="2000" dirty="0" smtClean="0"/>
              <a:t>Median age 46(SD 14.6) (range 18 - 81) </a:t>
            </a: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6084168" y="1916832"/>
            <a:ext cx="2592288" cy="4032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2000" dirty="0" smtClean="0">
                <a:solidFill>
                  <a:srgbClr val="0066CC"/>
                </a:solidFill>
              </a:rPr>
              <a:t>2014</a:t>
            </a:r>
          </a:p>
          <a:p>
            <a:r>
              <a:rPr lang="en-GB" sz="2000" dirty="0" smtClean="0"/>
              <a:t>58.0% men</a:t>
            </a:r>
          </a:p>
          <a:p>
            <a:r>
              <a:rPr lang="en-GB" sz="2000" dirty="0" smtClean="0"/>
              <a:t>42.0% women</a:t>
            </a:r>
          </a:p>
          <a:p>
            <a:r>
              <a:rPr lang="en-GB" sz="2000" dirty="0" smtClean="0"/>
              <a:t>Mean age 44 years</a:t>
            </a:r>
          </a:p>
          <a:p>
            <a:r>
              <a:rPr lang="en-GB" sz="2000" dirty="0" smtClean="0"/>
              <a:t>Median (IQR) 45</a:t>
            </a:r>
          </a:p>
          <a:p>
            <a:endParaRPr lang="en-GB" sz="20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3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064896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b="1" dirty="0" smtClean="0">
                <a:solidFill>
                  <a:srgbClr val="0066CC"/>
                </a:solidFill>
              </a:rPr>
              <a:t>Level of  intellectual disabilities</a:t>
            </a:r>
            <a:r>
              <a:rPr lang="en-GB" sz="1600" b="1" dirty="0" smtClean="0"/>
              <a:t>	</a:t>
            </a:r>
            <a:r>
              <a:rPr lang="en-GB" sz="1600" b="1" dirty="0">
                <a:solidFill>
                  <a:srgbClr val="0066CC"/>
                </a:solidFill>
              </a:rPr>
              <a:t> </a:t>
            </a:r>
            <a:r>
              <a:rPr lang="en-GB" sz="1600" b="1" dirty="0" smtClean="0">
                <a:solidFill>
                  <a:srgbClr val="0066CC"/>
                </a:solidFill>
              </a:rPr>
              <a:t>                    </a:t>
            </a:r>
            <a:r>
              <a:rPr lang="en-GB" sz="2200" b="1" dirty="0" smtClean="0">
                <a:solidFill>
                  <a:srgbClr val="0066CC"/>
                </a:solidFill>
              </a:rPr>
              <a:t>Living arrangements</a:t>
            </a:r>
            <a:endParaRPr lang="en-GB" sz="22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861995"/>
              </p:ext>
            </p:extLst>
          </p:nvPr>
        </p:nvGraphicFramePr>
        <p:xfrm>
          <a:off x="539552" y="2060848"/>
          <a:ext cx="4104456" cy="400426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136"/>
                <a:gridCol w="864096"/>
                <a:gridCol w="888579"/>
                <a:gridCol w="1127645"/>
              </a:tblGrid>
              <a:tr h="62406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T1 %</a:t>
                      </a:r>
                    </a:p>
                    <a:p>
                      <a:r>
                        <a:rPr lang="en-GB" sz="1600" dirty="0" smtClean="0"/>
                        <a:t>(n=648)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T2 %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(n=648)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T3 %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(n=4,065)</a:t>
                      </a:r>
                      <a:endParaRPr kumimoji="0" lang="en-GB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Mild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26.0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Moderate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29.1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21.6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Severe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18.1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mtClean="0"/>
                        <a:t>15.2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Profound &amp; Multiple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13.3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4.8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Not recorded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32.4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970504"/>
              </p:ext>
            </p:extLst>
          </p:nvPr>
        </p:nvGraphicFramePr>
        <p:xfrm>
          <a:off x="5220072" y="2060848"/>
          <a:ext cx="3024336" cy="376042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720080"/>
                <a:gridCol w="1008112"/>
              </a:tblGrid>
              <a:tr h="624069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T1 %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T2 %</a:t>
                      </a:r>
                      <a:endParaRPr kumimoji="0" lang="en-GB" sz="1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Family carer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35.5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39.4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independent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9.2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7.6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Paid support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47.1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46.3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Congregate</a:t>
                      </a:r>
                      <a:r>
                        <a:rPr lang="en-GB" sz="1600" baseline="0" dirty="0" smtClean="0"/>
                        <a:t> setting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8.2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6.8</a:t>
                      </a:r>
                      <a:endParaRPr lang="en-GB" dirty="0"/>
                    </a:p>
                  </a:txBody>
                  <a:tcPr/>
                </a:tc>
              </a:tr>
              <a:tr h="624069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Not recorded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0.0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758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lid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3390</TotalTime>
  <Words>1803</Words>
  <Application>Microsoft Office PowerPoint</Application>
  <PresentationFormat>On-screen Show (4:3)</PresentationFormat>
  <Paragraphs>304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Custom Design</vt:lpstr>
      <vt:lpstr>1_Custom Design</vt:lpstr>
      <vt:lpstr>2_Custom Design</vt:lpstr>
      <vt:lpstr>Slide page</vt:lpstr>
      <vt:lpstr>10 years of psychotropic drug prescribing in Scotland</vt:lpstr>
      <vt:lpstr>Background</vt:lpstr>
      <vt:lpstr>Research literature</vt:lpstr>
      <vt:lpstr>Study aims</vt:lpstr>
      <vt:lpstr>Methods</vt:lpstr>
      <vt:lpstr>Participant assessment, T1 and T2</vt:lpstr>
      <vt:lpstr>Participant identification, T3</vt:lpstr>
      <vt:lpstr>Cohort characteristics </vt:lpstr>
      <vt:lpstr>PowerPoint Presentation</vt:lpstr>
      <vt:lpstr>Prescribing patterns T1, T2 &amp; T3</vt:lpstr>
      <vt:lpstr>10 year prescribing trend</vt:lpstr>
      <vt:lpstr>Mental health T1, T2 &amp; T3</vt:lpstr>
      <vt:lpstr>Mental health conditions of people taking an antipsychotic drug, excluding those with psychosis</vt:lpstr>
      <vt:lpstr>PowerPoint Presentation</vt:lpstr>
      <vt:lpstr>PowerPoint Presentation</vt:lpstr>
      <vt:lpstr>Implications</vt:lpstr>
      <vt:lpstr>Thank you!</vt:lpstr>
    </vt:vector>
  </TitlesOfParts>
  <Company>University of Glasgow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Henderson</dc:creator>
  <cp:lastModifiedBy>Sandra Auchterlonie</cp:lastModifiedBy>
  <cp:revision>183</cp:revision>
  <cp:lastPrinted>2016-08-01T16:32:32Z</cp:lastPrinted>
  <dcterms:created xsi:type="dcterms:W3CDTF">2015-08-17T08:40:11Z</dcterms:created>
  <dcterms:modified xsi:type="dcterms:W3CDTF">2016-10-05T11:13:42Z</dcterms:modified>
</cp:coreProperties>
</file>