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9144000" cy="6858000"/>
  <p:defaultTextStyle>
    <a:defPPr>
      <a:defRPr lang="en-US"/>
    </a:defPPr>
    <a:lvl1pPr marL="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7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4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61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8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5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22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9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60" algn="l" defTabSz="350710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CF"/>
    <a:srgbClr val="4F5961"/>
    <a:srgbClr val="F99D2B"/>
    <a:srgbClr val="81C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9161" autoAdjust="0"/>
  </p:normalViewPr>
  <p:slideViewPr>
    <p:cSldViewPr snapToGrid="0">
      <p:cViewPr>
        <p:scale>
          <a:sx n="50" d="100"/>
          <a:sy n="50" d="100"/>
        </p:scale>
        <p:origin x="-42" y="5202"/>
      </p:cViewPr>
      <p:guideLst>
        <p:guide orient="horz" pos="13481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5"/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295"/>
            </a:lvl4pPr>
            <a:lvl5pPr marL="6054725" indent="0" algn="ctr">
              <a:buNone/>
              <a:defRPr sz="5295"/>
            </a:lvl5pPr>
            <a:lvl6pPr marL="7568565" indent="0" algn="ctr">
              <a:buNone/>
              <a:defRPr sz="5295"/>
            </a:lvl6pPr>
            <a:lvl7pPr marL="9082405" indent="0" algn="ctr">
              <a:buNone/>
              <a:defRPr sz="5295"/>
            </a:lvl7pPr>
            <a:lvl8pPr marL="10596245" indent="0" algn="ctr">
              <a:buNone/>
              <a:defRPr sz="5295"/>
            </a:lvl8pPr>
            <a:lvl9pPr marL="12110085" indent="0" algn="ctr">
              <a:buNone/>
              <a:defRPr sz="529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5">
                <a:solidFill>
                  <a:schemeClr val="tx1"/>
                </a:solidFill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4pPr>
            <a:lvl5pPr marL="605472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5pPr>
            <a:lvl6pPr marL="756856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7pPr>
            <a:lvl8pPr marL="1059624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0"/>
            </a:lvl2pPr>
            <a:lvl3pPr>
              <a:defRPr sz="7945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840" indent="0">
              <a:buNone/>
              <a:defRPr sz="9270"/>
            </a:lvl2pPr>
            <a:lvl3pPr marL="3027680" indent="0">
              <a:buNone/>
              <a:defRPr sz="7945"/>
            </a:lvl3pPr>
            <a:lvl4pPr marL="4541520" indent="0">
              <a:buNone/>
              <a:defRPr sz="6620"/>
            </a:lvl4pPr>
            <a:lvl5pPr marL="6054725" indent="0">
              <a:buNone/>
              <a:defRPr sz="6620"/>
            </a:lvl5pPr>
            <a:lvl6pPr marL="7568565" indent="0">
              <a:buNone/>
              <a:defRPr sz="6620"/>
            </a:lvl6pPr>
            <a:lvl7pPr marL="9082405" indent="0">
              <a:buNone/>
              <a:defRPr sz="6620"/>
            </a:lvl7pPr>
            <a:lvl8pPr marL="10596245" indent="0">
              <a:buNone/>
              <a:defRPr sz="6620"/>
            </a:lvl8pPr>
            <a:lvl9pPr marL="12110085" indent="0">
              <a:buNone/>
              <a:defRPr sz="66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B75B-2576-43B1-BAFA-58BA296775C2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E55B-7AF5-4717-84FD-4C4CE83358A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045" rtl="0" eaLnBrk="1" latinLnBrk="0" hangingPunct="1">
        <a:lnSpc>
          <a:spcPct val="90000"/>
        </a:lnSpc>
        <a:spcBef>
          <a:spcPct val="0"/>
        </a:spcBef>
        <a:buNone/>
        <a:defRPr sz="145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920" indent="-756920" algn="l" defTabSz="302704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1pPr>
      <a:lvl2pPr marL="2270760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3784600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780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64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48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2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16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04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725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565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45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045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73" r="822" b="6456"/>
          <a:stretch>
            <a:fillRect/>
          </a:stretch>
        </p:blipFill>
        <p:spPr>
          <a:xfrm rot="5400000">
            <a:off x="-19912330" y="19747865"/>
            <a:ext cx="43108245" cy="32835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71516" y="611178"/>
            <a:ext cx="21338822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4F5961"/>
                </a:solidFill>
                <a:latin typeface="Swiss 721"/>
              </a:rPr>
              <a:t>The physical and mental health of people with comorbid autism and learning disabilities in Scotland</a:t>
            </a:r>
            <a:endParaRPr lang="en-GB" sz="5400" b="1" dirty="0">
              <a:solidFill>
                <a:srgbClr val="4F5961"/>
              </a:solidFill>
              <a:latin typeface="Swiss 721"/>
            </a:endParaRPr>
          </a:p>
          <a:p>
            <a:pPr algn="ctr"/>
            <a:endParaRPr lang="en-GB" sz="5400" b="1" dirty="0">
              <a:solidFill>
                <a:srgbClr val="4F5961"/>
              </a:solidFill>
              <a:latin typeface="Swiss 721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90548" y="18800271"/>
            <a:ext cx="346089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88CF"/>
                </a:solidFill>
                <a:latin typeface="Swiss 721 Light"/>
              </a:rPr>
              <a:t>Results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222" y="4569790"/>
            <a:ext cx="2260600" cy="2260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786551" y="3934192"/>
            <a:ext cx="21951778" cy="2584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395" dirty="0" smtClean="0">
              <a:latin typeface="Swiss 721 Roman"/>
            </a:endParaRPr>
          </a:p>
          <a:p>
            <a:r>
              <a:rPr lang="en-GB" sz="3200" b="1" dirty="0" smtClean="0">
                <a:solidFill>
                  <a:srgbClr val="F99D2B"/>
                </a:solidFill>
                <a:latin typeface="Swiss 721 Light"/>
              </a:rPr>
              <a:t>Introduction</a:t>
            </a:r>
          </a:p>
          <a:p>
            <a:endParaRPr lang="en-GB" sz="3200" dirty="0" smtClean="0">
              <a:solidFill>
                <a:srgbClr val="F99D2B"/>
              </a:solidFill>
              <a:latin typeface="Swiss 721 Light"/>
            </a:endParaRPr>
          </a:p>
          <a:p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Little is known about the physical or mental health status of people with comorbid autism and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learning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disabilities in whole country populations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865923" y="5157203"/>
            <a:ext cx="8253795" cy="0"/>
          </a:xfrm>
          <a:prstGeom prst="line">
            <a:avLst/>
          </a:prstGeom>
          <a:ln>
            <a:solidFill>
              <a:srgbClr val="F99D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3965" y="2638425"/>
            <a:ext cx="23040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rgbClr val="4F5961"/>
                </a:solidFill>
                <a:latin typeface="Swiss 721 Roman"/>
              </a:rPr>
              <a:t>Kirsty Dunn, Ewelina Rydzewska, </a:t>
            </a:r>
            <a:r>
              <a:rPr lang="en-GB" sz="3000" dirty="0">
                <a:solidFill>
                  <a:srgbClr val="4F5961"/>
                </a:solidFill>
                <a:latin typeface="Swiss 721 Roman"/>
              </a:rPr>
              <a:t>Laura Anne </a:t>
            </a:r>
            <a:r>
              <a:rPr lang="en-GB" sz="3000" dirty="0" err="1" smtClean="0">
                <a:solidFill>
                  <a:srgbClr val="4F5961"/>
                </a:solidFill>
                <a:latin typeface="Swiss 721 Roman"/>
              </a:rPr>
              <a:t>Hughes-McCormack</a:t>
            </a:r>
            <a:r>
              <a:rPr lang="en-GB" sz="3000" dirty="0" smtClean="0">
                <a:solidFill>
                  <a:srgbClr val="4F5961"/>
                </a:solidFill>
                <a:latin typeface="Swiss 721 Roman"/>
              </a:rPr>
              <a:t>, Angela Henderson, Sally-Ann Cooper </a:t>
            </a:r>
          </a:p>
          <a:p>
            <a:pPr algn="ctr"/>
            <a:r>
              <a:rPr lang="en-GB" sz="3000" dirty="0" smtClean="0">
                <a:solidFill>
                  <a:srgbClr val="4F5961"/>
                </a:solidFill>
                <a:latin typeface="Swiss 721 Roman"/>
              </a:rPr>
              <a:t>Institute </a:t>
            </a:r>
            <a:r>
              <a:rPr lang="en-GB" sz="3000" dirty="0">
                <a:solidFill>
                  <a:srgbClr val="4F5961"/>
                </a:solidFill>
                <a:latin typeface="Swiss 721 Roman"/>
              </a:rPr>
              <a:t>of Health and Wellbeing, University of </a:t>
            </a:r>
            <a:r>
              <a:rPr lang="en-GB" sz="3000" dirty="0" smtClean="0">
                <a:solidFill>
                  <a:srgbClr val="4F5961"/>
                </a:solidFill>
                <a:latin typeface="Swiss 721 Roman"/>
              </a:rPr>
              <a:t>Glasgow</a:t>
            </a:r>
          </a:p>
          <a:p>
            <a:pPr algn="ctr"/>
            <a:r>
              <a:rPr lang="en-GB" sz="3000" dirty="0">
                <a:solidFill>
                  <a:srgbClr val="4F5961"/>
                </a:solidFill>
                <a:latin typeface="Swiss 721 Roman"/>
              </a:rPr>
              <a:t> </a:t>
            </a:r>
            <a:r>
              <a:rPr lang="en-GB" sz="3000" dirty="0">
                <a:solidFill>
                  <a:srgbClr val="0088CF"/>
                </a:solidFill>
                <a:latin typeface="Swiss 721 Roman"/>
              </a:rPr>
              <a:t>k.dunn.1@research.gla.ac.uk</a:t>
            </a:r>
            <a:r>
              <a:rPr lang="en-GB" sz="3000" dirty="0">
                <a:solidFill>
                  <a:srgbClr val="4F5961"/>
                </a:solidFill>
                <a:latin typeface="Swiss 721 Roman"/>
              </a:rPr>
              <a:t> </a:t>
            </a:r>
            <a:endParaRPr lang="en-GB" sz="3000" dirty="0" smtClean="0">
              <a:solidFill>
                <a:srgbClr val="4F5961"/>
              </a:solidFill>
              <a:latin typeface="Swiss 721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99281" y="9123409"/>
            <a:ext cx="86786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0088CF"/>
                </a:solidFill>
                <a:latin typeface="Swiss 721 Light"/>
              </a:rPr>
              <a:t>Project Aims</a:t>
            </a:r>
          </a:p>
          <a:p>
            <a:endParaRPr lang="en-GB" sz="3200" dirty="0" smtClean="0">
              <a:solidFill>
                <a:srgbClr val="0088CF"/>
              </a:solidFill>
              <a:latin typeface="Swiss 721 Light"/>
            </a:endParaRPr>
          </a:p>
          <a:p>
            <a:pPr lvl="0" algn="just"/>
            <a:r>
              <a:rPr lang="en-GB" sz="3200" dirty="0">
                <a:solidFill>
                  <a:srgbClr val="4F5961"/>
                </a:solidFill>
                <a:latin typeface="Swiss 721 Roman"/>
              </a:rPr>
              <a:t>This study aimed to investigate:</a:t>
            </a:r>
          </a:p>
          <a:p>
            <a:pPr marL="742950" lvl="0" indent="-742950" algn="just">
              <a:buFontTx/>
              <a:buAutoNum type="arabicParenR"/>
            </a:pPr>
            <a:r>
              <a:rPr lang="en-GB" sz="3200" dirty="0">
                <a:solidFill>
                  <a:srgbClr val="4F5961"/>
                </a:solidFill>
                <a:latin typeface="Swiss 721 Roman"/>
              </a:rPr>
              <a:t>Prevalence of mental health conditions</a:t>
            </a:r>
          </a:p>
          <a:p>
            <a:pPr marL="742950" lvl="0" indent="-742950" algn="just">
              <a:buFontTx/>
              <a:buAutoNum type="arabicParenR"/>
            </a:pPr>
            <a:r>
              <a:rPr lang="en-GB" sz="3200" dirty="0">
                <a:solidFill>
                  <a:srgbClr val="4F5961"/>
                </a:solidFill>
                <a:latin typeface="Swiss 721 Roman"/>
              </a:rPr>
              <a:t>Prevalence of physical disabilities</a:t>
            </a:r>
          </a:p>
          <a:p>
            <a:pPr marL="742950" lvl="0" indent="-742950" algn="just">
              <a:buFontTx/>
              <a:buAutoNum type="arabicParenR"/>
            </a:pPr>
            <a:r>
              <a:rPr lang="en-GB" sz="3200" dirty="0">
                <a:solidFill>
                  <a:srgbClr val="4F5961"/>
                </a:solidFill>
                <a:latin typeface="Swiss 721 Roman"/>
              </a:rPr>
              <a:t>Prevalence of other disabilities</a:t>
            </a:r>
          </a:p>
          <a:p>
            <a:pPr marL="742950" lvl="0" indent="-742950" algn="just">
              <a:buFontTx/>
              <a:buAutoNum type="arabicParenR"/>
            </a:pPr>
            <a:r>
              <a:rPr lang="en-GB" sz="3200" dirty="0">
                <a:solidFill>
                  <a:srgbClr val="4F5961"/>
                </a:solidFill>
                <a:latin typeface="Swiss 721 Roman"/>
              </a:rPr>
              <a:t>Impact of conditions on daily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activities</a:t>
            </a:r>
            <a:endParaRPr lang="en-GB" sz="3200" dirty="0">
              <a:solidFill>
                <a:srgbClr val="4F5961"/>
              </a:solidFill>
              <a:latin typeface="Swiss 721 Roman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867154" y="9792667"/>
            <a:ext cx="8253795" cy="0"/>
          </a:xfrm>
          <a:prstGeom prst="line">
            <a:avLst/>
          </a:prstGeom>
          <a:ln>
            <a:solidFill>
              <a:srgbClr val="008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16625922" y="9177803"/>
            <a:ext cx="12497565" cy="3539430"/>
            <a:chOff x="16758084" y="8344471"/>
            <a:chExt cx="12497565" cy="3539430"/>
          </a:xfrm>
        </p:grpSpPr>
        <p:grpSp>
          <p:nvGrpSpPr>
            <p:cNvPr id="11" name="Group 10"/>
            <p:cNvGrpSpPr/>
            <p:nvPr/>
          </p:nvGrpSpPr>
          <p:grpSpPr>
            <a:xfrm>
              <a:off x="19140381" y="8344471"/>
              <a:ext cx="10115268" cy="3539430"/>
              <a:chOff x="19490250" y="8823356"/>
              <a:chExt cx="10115268" cy="353943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9490250" y="8823356"/>
                <a:ext cx="1011526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 smtClean="0">
                    <a:solidFill>
                      <a:srgbClr val="81C341"/>
                    </a:solidFill>
                    <a:latin typeface="Swiss 721 Light"/>
                  </a:rPr>
                  <a:t>Methods</a:t>
                </a:r>
              </a:p>
              <a:p>
                <a:endParaRPr lang="en-GB" sz="3200" dirty="0" smtClean="0">
                  <a:solidFill>
                    <a:srgbClr val="81C341"/>
                  </a:solidFill>
                  <a:latin typeface="Swiss 721 Roman"/>
                </a:endParaRPr>
              </a:p>
              <a:p>
                <a:pPr lvl="0"/>
                <a:r>
                  <a:rPr lang="en-GB" sz="3200" dirty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We analysed Scotland's Census 2011 data, and generated descriptive statistics about people with comorbid autism and </a:t>
                </a:r>
                <a:r>
                  <a:rPr lang="en-GB" sz="32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learning</a:t>
                </a:r>
                <a:r>
                  <a:rPr lang="en-GB" sz="32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 </a:t>
                </a:r>
                <a:r>
                  <a:rPr lang="en-GB" sz="3200" dirty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disabilities, compared </a:t>
                </a:r>
                <a:r>
                  <a:rPr lang="en-GB" sz="3200" dirty="0" smtClean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with </a:t>
                </a:r>
                <a:r>
                  <a:rPr lang="en-GB" sz="3200" dirty="0">
                    <a:solidFill>
                      <a:srgbClr val="4F5961"/>
                    </a:solidFill>
                    <a:latin typeface="Swiss 721 Roman"/>
                    <a:cs typeface="Swiss 721 Roman"/>
                  </a:rPr>
                  <a:t>the general population</a:t>
                </a:r>
              </a:p>
              <a:p>
                <a:endParaRPr lang="en-GB" sz="3200" dirty="0" smtClean="0">
                  <a:solidFill>
                    <a:srgbClr val="81C341"/>
                  </a:solidFill>
                  <a:latin typeface="Swiss 721 Roman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9569620" y="9532009"/>
                <a:ext cx="8253795" cy="0"/>
              </a:xfrm>
              <a:prstGeom prst="line">
                <a:avLst/>
              </a:prstGeom>
              <a:ln>
                <a:solidFill>
                  <a:srgbClr val="81C34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58084" y="8398058"/>
              <a:ext cx="2273035" cy="2273035"/>
            </a:xfrm>
            <a:prstGeom prst="rect">
              <a:avLst/>
            </a:prstGeom>
          </p:spPr>
        </p:pic>
      </p:grpSp>
      <p:pic>
        <p:nvPicPr>
          <p:cNvPr id="15" name="Picture 14" descr="Symbols Colour RGB_bars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11" y="9177803"/>
            <a:ext cx="2301768" cy="2301768"/>
          </a:xfrm>
          <a:prstGeom prst="rect">
            <a:avLst/>
          </a:prstGeom>
        </p:spPr>
      </p:pic>
      <p:pic>
        <p:nvPicPr>
          <p:cNvPr id="18" name="Picture 17" descr="Symbols Colour RGB_pie chart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299" y="18824806"/>
            <a:ext cx="2299352" cy="229935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925310" y="14073505"/>
            <a:ext cx="23039070" cy="36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b="1" dirty="0" smtClean="0">
                <a:solidFill>
                  <a:srgbClr val="F99D2B"/>
                </a:solidFill>
                <a:latin typeface="Swiss 721 Light"/>
              </a:rPr>
              <a:t>Sample</a:t>
            </a:r>
          </a:p>
          <a:p>
            <a:pPr lvl="0"/>
            <a:endParaRPr lang="en-GB" sz="3200" dirty="0" smtClean="0">
              <a:solidFill>
                <a:srgbClr val="F99D2B"/>
              </a:solidFill>
              <a:latin typeface="Swiss 721 Roman"/>
            </a:endParaRPr>
          </a:p>
          <a:p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People with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learning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disabilities &amp; autism in Scotland </a:t>
            </a:r>
            <a:r>
              <a:rPr lang="en-GB" sz="3200" b="1" dirty="0" smtClean="0">
                <a:solidFill>
                  <a:srgbClr val="4F5961"/>
                </a:solidFill>
                <a:latin typeface="Swiss 721 Roman"/>
              </a:rPr>
              <a:t>(n=5,709)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comprised: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F99D2B"/>
                </a:solidFill>
                <a:latin typeface="Swiss 721 Roman"/>
              </a:rPr>
              <a:t>N=5,295,403 (0.1%)</a:t>
            </a:r>
            <a:r>
              <a:rPr lang="en-GB" sz="3200" dirty="0" smtClean="0">
                <a:solidFill>
                  <a:srgbClr val="F99D2B"/>
                </a:solidFill>
                <a:latin typeface="Swiss 721 Roman"/>
              </a:rPr>
              <a:t>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of the total population of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Scotland,</a:t>
            </a:r>
            <a:r>
              <a:rPr lang="en-GB" sz="3200" dirty="0" smtClean="0">
                <a:solidFill>
                  <a:srgbClr val="F99D2B"/>
                </a:solidFill>
                <a:latin typeface="Swiss 721 Roman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0088CF"/>
                </a:solidFill>
                <a:latin typeface="Swiss 721 Roman"/>
              </a:rPr>
              <a:t>N=31,712 (18.0%)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of the whole population of people with autism in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Scotland,</a:t>
            </a:r>
            <a:endParaRPr lang="en-GB" sz="3200" dirty="0" smtClean="0">
              <a:solidFill>
                <a:srgbClr val="0088CF"/>
              </a:solidFill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81C341"/>
                </a:solidFill>
                <a:latin typeface="Swiss 721 Roman"/>
              </a:rPr>
              <a:t>N</a:t>
            </a:r>
            <a:r>
              <a:rPr lang="en-GB" sz="3200" b="1" dirty="0" smtClean="0">
                <a:solidFill>
                  <a:srgbClr val="81C341"/>
                </a:solidFill>
                <a:latin typeface="Swiss 721 Roman"/>
              </a:rPr>
              <a:t>= 26,349 (21.7%)</a:t>
            </a:r>
            <a:r>
              <a:rPr lang="en-GB" sz="3200" dirty="0" smtClean="0">
                <a:solidFill>
                  <a:srgbClr val="81C341"/>
                </a:solidFill>
                <a:latin typeface="Swiss 721 Roman"/>
              </a:rPr>
              <a:t>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of the whole population of people with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learning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disabilities in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Scotland across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all ages</a:t>
            </a:r>
          </a:p>
          <a:p>
            <a:pPr lvl="0"/>
            <a:endParaRPr lang="en-GB" sz="3200" dirty="0" smtClean="0">
              <a:solidFill>
                <a:srgbClr val="4F5961"/>
              </a:solidFill>
              <a:latin typeface="Swiss 721 Roman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41" y="14038899"/>
            <a:ext cx="2395010" cy="2228540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7010959" y="14695969"/>
            <a:ext cx="21502962" cy="58298"/>
          </a:xfrm>
          <a:prstGeom prst="line">
            <a:avLst/>
          </a:prstGeom>
          <a:ln>
            <a:solidFill>
              <a:srgbClr val="F99D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865923" y="19650274"/>
            <a:ext cx="21558196" cy="22832"/>
          </a:xfrm>
          <a:prstGeom prst="line">
            <a:avLst/>
          </a:prstGeom>
          <a:ln>
            <a:solidFill>
              <a:srgbClr val="008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Scottish Government Logo White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9897" y="1042582"/>
            <a:ext cx="2815316" cy="2705409"/>
          </a:xfrm>
          <a:prstGeom prst="rect">
            <a:avLst/>
          </a:prstGeom>
        </p:spPr>
      </p:pic>
      <p:pic>
        <p:nvPicPr>
          <p:cNvPr id="4" name="Picture 3" descr="UoG_colour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254" y="372337"/>
            <a:ext cx="3140197" cy="975548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6261275" y="29892276"/>
            <a:ext cx="8999547" cy="4417363"/>
            <a:chOff x="4312299" y="27262565"/>
            <a:chExt cx="9159518" cy="4417363"/>
          </a:xfrm>
        </p:grpSpPr>
        <p:sp>
          <p:nvSpPr>
            <p:cNvPr id="10" name="Rectangle 9"/>
            <p:cNvSpPr/>
            <p:nvPr/>
          </p:nvSpPr>
          <p:spPr>
            <a:xfrm>
              <a:off x="4312299" y="27262565"/>
              <a:ext cx="9159518" cy="44173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3600" b="1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Other long-term illnesses or diseases</a:t>
              </a:r>
            </a:p>
            <a:p>
              <a:endParaRPr lang="en-GB" sz="3200" dirty="0">
                <a:solidFill>
                  <a:srgbClr val="4F5961"/>
                </a:solidFill>
                <a:latin typeface="Swiss 721 Roman"/>
                <a:cs typeface="Swiss 721 Roman"/>
              </a:endParaRPr>
            </a:p>
            <a:p>
              <a:pPr lvl="0"/>
              <a:r>
                <a:rPr lang="en-GB" sz="3200" b="1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49.6% </a:t>
              </a:r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Learning </a:t>
              </a:r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disabilities &amp; autism  </a:t>
              </a:r>
            </a:p>
            <a:p>
              <a:pPr lvl="0"/>
              <a:r>
                <a:rPr lang="en-GB" sz="2400" dirty="0" smtClean="0">
                  <a:solidFill>
                    <a:srgbClr val="0088CF"/>
                  </a:solidFill>
                  <a:latin typeface="Swiss 721 Roman"/>
                  <a:cs typeface="Swiss 721 Roman"/>
                </a:rPr>
                <a:t>                       </a:t>
              </a:r>
              <a:r>
                <a:rPr lang="en-GB" sz="3200" dirty="0">
                  <a:solidFill>
                    <a:srgbClr val="4F5961"/>
                  </a:solidFill>
                  <a:latin typeface="Swiss 721 Roman"/>
                  <a:cs typeface="Swiss 721 Roman"/>
                </a:rPr>
                <a:t> </a:t>
              </a:r>
            </a:p>
            <a:p>
              <a:r>
                <a:rPr lang="en-GB" sz="3200" b="1" dirty="0" smtClean="0">
                  <a:solidFill>
                    <a:srgbClr val="0088CF"/>
                  </a:solidFill>
                  <a:latin typeface="Swiss 721 Bold"/>
                  <a:cs typeface="Swiss 721 Bold"/>
                </a:rPr>
                <a:t>18.6% </a:t>
              </a:r>
              <a:r>
                <a:rPr lang="en-GB" sz="2400" dirty="0">
                  <a:solidFill>
                    <a:srgbClr val="0088CF"/>
                  </a:solidFill>
                  <a:latin typeface="Swiss 721 Bold"/>
                  <a:cs typeface="Swiss 721 Bold"/>
                </a:rPr>
                <a:t>G</a:t>
              </a:r>
              <a:r>
                <a:rPr lang="en-GB" sz="2400" dirty="0" smtClean="0">
                  <a:solidFill>
                    <a:srgbClr val="0088CF"/>
                  </a:solidFill>
                  <a:latin typeface="Swiss 721 Roman"/>
                  <a:cs typeface="Swiss 721 Roman"/>
                </a:rPr>
                <a:t>eneral population</a:t>
              </a:r>
            </a:p>
            <a:p>
              <a:endParaRPr lang="en-GB" sz="2400" dirty="0" smtClean="0">
                <a:solidFill>
                  <a:srgbClr val="F99D2B"/>
                </a:solidFill>
                <a:latin typeface="Swiss 721 Roman"/>
                <a:cs typeface="Swiss 721 Roman"/>
              </a:endParaRPr>
            </a:p>
            <a:p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                       </a:t>
              </a:r>
            </a:p>
            <a:p>
              <a:endParaRPr lang="en-US" dirty="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4368441" y="28805646"/>
              <a:ext cx="7210945" cy="7366"/>
            </a:xfrm>
            <a:prstGeom prst="line">
              <a:avLst/>
            </a:prstGeom>
            <a:ln>
              <a:solidFill>
                <a:srgbClr val="F99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387424" y="29856325"/>
              <a:ext cx="7191962" cy="7366"/>
            </a:xfrm>
            <a:prstGeom prst="line">
              <a:avLst/>
            </a:prstGeom>
            <a:ln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6997153" y="29862288"/>
            <a:ext cx="11198273" cy="5463803"/>
            <a:chOff x="4859938" y="26239192"/>
            <a:chExt cx="10036942" cy="5463803"/>
          </a:xfrm>
        </p:grpSpPr>
        <p:sp>
          <p:nvSpPr>
            <p:cNvPr id="58" name="Rectangle 57"/>
            <p:cNvSpPr/>
            <p:nvPr/>
          </p:nvSpPr>
          <p:spPr>
            <a:xfrm>
              <a:off x="4859938" y="26239192"/>
              <a:ext cx="10036942" cy="5463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3600" b="1" dirty="0" smtClean="0">
                  <a:solidFill>
                    <a:srgbClr val="4F5961"/>
                  </a:solidFill>
                  <a:latin typeface="Swiss 721 Roman"/>
                  <a:cs typeface="Swiss 721 Roman"/>
                </a:rPr>
                <a:t>Day-to-day activities limited because of long-term health problem or disability </a:t>
              </a:r>
            </a:p>
            <a:p>
              <a:endParaRPr lang="en-GB" sz="3200" dirty="0">
                <a:solidFill>
                  <a:srgbClr val="4F5961"/>
                </a:solidFill>
                <a:latin typeface="Swiss 721 Roman"/>
                <a:cs typeface="Swiss 721 Roman"/>
              </a:endParaRPr>
            </a:p>
            <a:p>
              <a:pPr lvl="0"/>
              <a:r>
                <a:rPr lang="en-GB" sz="3200" b="1" dirty="0" smtClean="0">
                  <a:solidFill>
                    <a:srgbClr val="81C341"/>
                  </a:solidFill>
                  <a:latin typeface="Swiss 721 Roman"/>
                  <a:cs typeface="Swiss 721 Roman"/>
                </a:rPr>
                <a:t>73.1% </a:t>
              </a:r>
              <a:r>
                <a:rPr lang="en-GB" sz="2400" dirty="0" smtClean="0">
                  <a:solidFill>
                    <a:srgbClr val="81C341"/>
                  </a:solidFill>
                  <a:latin typeface="Swiss 721 Roman"/>
                  <a:cs typeface="Swiss 721 Roman"/>
                </a:rPr>
                <a:t>Activities limited a lot compared with 9.5% of the general population</a:t>
              </a:r>
            </a:p>
            <a:p>
              <a:pPr lvl="0"/>
              <a:r>
                <a:rPr lang="en-GB" sz="2400" dirty="0" smtClean="0">
                  <a:solidFill>
                    <a:srgbClr val="0088CF"/>
                  </a:solidFill>
                  <a:latin typeface="Swiss 721 Roman"/>
                  <a:cs typeface="Swiss 721 Roman"/>
                </a:rPr>
                <a:t>                       </a:t>
              </a:r>
              <a:r>
                <a:rPr lang="en-GB" sz="3200" dirty="0">
                  <a:solidFill>
                    <a:srgbClr val="4F5961"/>
                  </a:solidFill>
                  <a:latin typeface="Swiss 721 Roman"/>
                  <a:cs typeface="Swiss 721 Roman"/>
                </a:rPr>
                <a:t> </a:t>
              </a:r>
            </a:p>
            <a:p>
              <a:r>
                <a:rPr lang="en-GB" sz="3200" b="1" dirty="0" smtClean="0">
                  <a:solidFill>
                    <a:srgbClr val="F99D2B"/>
                  </a:solidFill>
                  <a:latin typeface="Swiss 721 Bold"/>
                  <a:cs typeface="Swiss 721 Bold"/>
                </a:rPr>
                <a:t>17.5% </a:t>
              </a:r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Bold"/>
                </a:rPr>
                <a:t>Activities limited a little</a:t>
              </a:r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 compared with 10.1% of the general population</a:t>
              </a:r>
            </a:p>
            <a:p>
              <a:endParaRPr lang="en-GB" sz="2400" dirty="0" smtClean="0">
                <a:solidFill>
                  <a:srgbClr val="F99D2B"/>
                </a:solidFill>
                <a:latin typeface="Swiss 721 Roman"/>
                <a:cs typeface="Swiss 721 Roman"/>
              </a:endParaRPr>
            </a:p>
            <a:p>
              <a:r>
                <a:rPr lang="en-GB" sz="2400" dirty="0" smtClean="0">
                  <a:solidFill>
                    <a:srgbClr val="F99D2B"/>
                  </a:solidFill>
                  <a:latin typeface="Swiss 721 Roman"/>
                  <a:cs typeface="Swiss 721 Roman"/>
                </a:rPr>
                <a:t>                       </a:t>
              </a:r>
            </a:p>
            <a:p>
              <a:r>
                <a:rPr lang="en-GB" sz="3200" b="1" dirty="0" smtClean="0">
                  <a:solidFill>
                    <a:srgbClr val="0088CF"/>
                  </a:solidFill>
                  <a:latin typeface="Swiss 721 Roman"/>
                  <a:cs typeface="Swiss 721 Roman"/>
                </a:rPr>
                <a:t>9.4% </a:t>
              </a:r>
              <a:r>
                <a:rPr lang="en-GB" sz="2400" dirty="0" smtClean="0">
                  <a:solidFill>
                    <a:srgbClr val="0088CF"/>
                  </a:solidFill>
                  <a:latin typeface="Swiss 721 Roman"/>
                  <a:cs typeface="Swiss 721 Roman"/>
                </a:rPr>
                <a:t>Activities not limited compared with 80.4% of the general population</a:t>
              </a:r>
              <a:endParaRPr lang="en-GB" sz="2400" dirty="0">
                <a:solidFill>
                  <a:srgbClr val="0088CF"/>
                </a:solidFill>
                <a:latin typeface="Swiss 721 Roman"/>
                <a:cs typeface="Swiss 721 Roman"/>
              </a:endParaRPr>
            </a:p>
            <a:p>
              <a:endParaRPr lang="en-US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48390" y="28519665"/>
              <a:ext cx="9629769" cy="57150"/>
            </a:xfrm>
            <a:prstGeom prst="line">
              <a:avLst/>
            </a:prstGeom>
            <a:ln>
              <a:solidFill>
                <a:srgbClr val="81C3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4948390" y="29602341"/>
              <a:ext cx="9629769" cy="7407"/>
            </a:xfrm>
            <a:prstGeom prst="line">
              <a:avLst/>
            </a:prstGeom>
            <a:ln>
              <a:solidFill>
                <a:srgbClr val="F99D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948390" y="30743435"/>
              <a:ext cx="9629769" cy="17780"/>
            </a:xfrm>
            <a:prstGeom prst="line">
              <a:avLst/>
            </a:prstGeom>
            <a:ln>
              <a:solidFill>
                <a:srgbClr val="0088C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"/>
            <a:ext cx="3210181" cy="1558095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6889709" y="35616469"/>
            <a:ext cx="221460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81C341"/>
                </a:solidFill>
                <a:latin typeface="Swiss 721 Light"/>
              </a:rPr>
              <a:t>Conclusions</a:t>
            </a:r>
          </a:p>
          <a:p>
            <a:endParaRPr lang="en-GB" sz="3200" b="1" dirty="0" smtClean="0">
              <a:solidFill>
                <a:srgbClr val="81C341"/>
              </a:solidFill>
              <a:latin typeface="Swiss 721 Light"/>
            </a:endParaRPr>
          </a:p>
          <a:p>
            <a:r>
              <a:rPr lang="en-GB" sz="3200" dirty="0">
                <a:solidFill>
                  <a:srgbClr val="4F5961"/>
                </a:solidFill>
                <a:latin typeface="Swiss 721 Roman"/>
              </a:rPr>
              <a:t>Health is poorer for people with comorbid autism and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learning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disabilities than for people in the general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population.</a:t>
            </a:r>
          </a:p>
          <a:p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They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are more likely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to:</a:t>
            </a:r>
            <a:endParaRPr lang="en-GB" sz="3200" dirty="0" smtClean="0">
              <a:solidFill>
                <a:srgbClr val="4F5961"/>
              </a:solidFill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Report physical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and mental health problems, </a:t>
            </a:r>
            <a:endParaRPr lang="en-GB" sz="3200" dirty="0" smtClean="0">
              <a:solidFill>
                <a:srgbClr val="4F5961"/>
              </a:solidFill>
              <a:latin typeface="Swiss 721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Report long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term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illnesses,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Experience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more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resultant limitations on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their daily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activities. </a:t>
            </a:r>
          </a:p>
          <a:p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The </a:t>
            </a:r>
            <a:r>
              <a:rPr lang="en-GB" sz="3200" dirty="0">
                <a:solidFill>
                  <a:srgbClr val="4F5961"/>
                </a:solidFill>
                <a:latin typeface="Swiss 721 Roman"/>
              </a:rPr>
              <a:t>Scottish Learning Disabilities Observatory is conducting further analysis on data from Scotland's 2011 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Census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6925397" y="36235582"/>
            <a:ext cx="21469955" cy="102047"/>
          </a:xfrm>
          <a:prstGeom prst="line">
            <a:avLst/>
          </a:prstGeom>
          <a:ln>
            <a:solidFill>
              <a:srgbClr val="81C3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59411" y="35563241"/>
            <a:ext cx="2261812" cy="2261812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6889709" y="19974482"/>
            <a:ext cx="828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4F5961"/>
                </a:solidFill>
                <a:latin typeface="Swiss 721 Roman"/>
              </a:rPr>
              <a:t>Proportion with Physical Disabilities </a:t>
            </a:r>
            <a:endParaRPr lang="en-GB" sz="3600" b="1" dirty="0">
              <a:solidFill>
                <a:srgbClr val="4F5961"/>
              </a:solidFill>
              <a:latin typeface="Swiss 721 Roman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233546" y="19974481"/>
            <a:ext cx="996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4F5961"/>
                </a:solidFill>
                <a:latin typeface="Swiss 721 Roman"/>
              </a:rPr>
              <a:t>Proportion with Mental Health Conditions</a:t>
            </a:r>
            <a:endParaRPr lang="en-GB" sz="3600" b="1" dirty="0">
              <a:solidFill>
                <a:srgbClr val="4F5961"/>
              </a:solidFill>
              <a:latin typeface="Swiss 721 Roman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961852" y="41110992"/>
            <a:ext cx="21433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4F5961"/>
                </a:solidFill>
                <a:latin typeface="Swiss 721 Roman"/>
              </a:rPr>
              <a:t>	</a:t>
            </a:r>
            <a:r>
              <a:rPr lang="en-GB" sz="3200" dirty="0" smtClean="0">
                <a:solidFill>
                  <a:srgbClr val="4F5961"/>
                </a:solidFill>
                <a:latin typeface="Swiss 721 Roman"/>
              </a:rPr>
              <a:t> 	</a:t>
            </a:r>
          </a:p>
          <a:p>
            <a:endParaRPr lang="en-GB" sz="3200" dirty="0" smtClean="0">
              <a:solidFill>
                <a:srgbClr val="4F5961"/>
              </a:solidFill>
              <a:latin typeface="Swiss 721 Roman"/>
            </a:endParaRPr>
          </a:p>
          <a:p>
            <a:endParaRPr lang="en-GB" sz="3200" dirty="0" smtClean="0">
              <a:solidFill>
                <a:srgbClr val="4F5961"/>
              </a:solidFill>
              <a:latin typeface="Swiss 721 Roman"/>
            </a:endParaRPr>
          </a:p>
          <a:p>
            <a:endParaRPr lang="en-GB" sz="3200" dirty="0">
              <a:solidFill>
                <a:srgbClr val="4F5961"/>
              </a:solidFill>
              <a:latin typeface="Swiss 721 Roman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35" y="41314997"/>
            <a:ext cx="215493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791" y="41263930"/>
            <a:ext cx="22002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2738" y="39870898"/>
            <a:ext cx="2536825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C:\Users\lhm4x\Downloads\Physical_disability (1)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52" y="21124156"/>
            <a:ext cx="9063048" cy="748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lhm4x\Downloads\mental_health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4845" y="20798872"/>
            <a:ext cx="8896539" cy="731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286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Ewelina Rydzewska</dc:creator>
  <cp:lastModifiedBy>Laura Hughes-Mccormack</cp:lastModifiedBy>
  <cp:revision>99</cp:revision>
  <dcterms:created xsi:type="dcterms:W3CDTF">2015-10-26T11:13:00Z</dcterms:created>
  <dcterms:modified xsi:type="dcterms:W3CDTF">2017-05-10T09:25:03Z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2057-10.1.0.5798</vt:lpwstr>
  </property>
</Properties>
</file>