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9975" cy="42811700"/>
  <p:notesSz cx="9872663" cy="6669088"/>
  <p:defaultTextStyle>
    <a:defPPr>
      <a:defRPr lang="en-US"/>
    </a:defPPr>
    <a:lvl1pPr marL="0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53707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07415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61121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14828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68536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22243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75949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029656" algn="l" defTabSz="350741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  <p15:guide id="3" orient="horz" pos="13483">
          <p15:clr>
            <a:srgbClr val="A4A3A4"/>
          </p15:clr>
        </p15:guide>
        <p15:guide id="4" pos="9536">
          <p15:clr>
            <a:srgbClr val="A4A3A4"/>
          </p15:clr>
        </p15:guide>
        <p15:guide id="5" pos="6736">
          <p15:clr>
            <a:srgbClr val="A4A3A4"/>
          </p15:clr>
        </p15:guide>
        <p15:guide id="6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5961"/>
    <a:srgbClr val="81C341"/>
    <a:srgbClr val="F99D2B"/>
    <a:srgbClr val="0088CF"/>
    <a:srgbClr val="009B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987" autoAdjust="0"/>
    <p:restoredTop sz="98381" autoAdjust="0"/>
  </p:normalViewPr>
  <p:slideViewPr>
    <p:cSldViewPr>
      <p:cViewPr>
        <p:scale>
          <a:sx n="50" d="100"/>
          <a:sy n="50" d="100"/>
        </p:scale>
        <p:origin x="-924" y="810"/>
      </p:cViewPr>
      <p:guideLst>
        <p:guide orient="horz" pos="9535"/>
        <p:guide orient="horz" pos="13483"/>
        <p:guide pos="6735"/>
        <p:guide pos="9536"/>
        <p:guide pos="6736"/>
        <p:guide pos="95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000" y="7006455"/>
            <a:ext cx="25737979" cy="14904814"/>
          </a:xfrm>
        </p:spPr>
        <p:txBody>
          <a:bodyPr anchor="b"/>
          <a:lstStyle>
            <a:lvl1pPr algn="ctr">
              <a:defRPr sz="19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6057"/>
            <a:ext cx="22709982" cy="10336247"/>
          </a:xfrm>
        </p:spPr>
        <p:txBody>
          <a:bodyPr/>
          <a:lstStyle>
            <a:lvl1pPr marL="0" indent="0" algn="ctr">
              <a:buNone/>
              <a:defRPr sz="7900"/>
            </a:lvl1pPr>
            <a:lvl2pPr marL="1512543" indent="0" algn="ctr">
              <a:buNone/>
              <a:defRPr sz="6600"/>
            </a:lvl2pPr>
            <a:lvl3pPr marL="3025087" indent="0" algn="ctr">
              <a:buNone/>
              <a:defRPr sz="6000"/>
            </a:lvl3pPr>
            <a:lvl4pPr marL="4537632" indent="0" algn="ctr">
              <a:buNone/>
              <a:defRPr sz="5300"/>
            </a:lvl4pPr>
            <a:lvl5pPr marL="6050175" indent="0" algn="ctr">
              <a:buNone/>
              <a:defRPr sz="5300"/>
            </a:lvl5pPr>
            <a:lvl6pPr marL="7562719" indent="0" algn="ctr">
              <a:buNone/>
              <a:defRPr sz="5300"/>
            </a:lvl6pPr>
            <a:lvl7pPr marL="9075262" indent="0" algn="ctr">
              <a:buNone/>
              <a:defRPr sz="5300"/>
            </a:lvl7pPr>
            <a:lvl8pPr marL="10587806" indent="0" algn="ctr">
              <a:buNone/>
              <a:defRPr sz="5300"/>
            </a:lvl8pPr>
            <a:lvl9pPr marL="12100351" indent="0" algn="ctr">
              <a:buNone/>
              <a:defRPr sz="53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74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328"/>
            <a:ext cx="6529120" cy="36280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328"/>
            <a:ext cx="19208859" cy="36280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24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80" y="10673209"/>
            <a:ext cx="26116479" cy="17808474"/>
          </a:xfrm>
        </p:spPr>
        <p:txBody>
          <a:bodyPr anchor="b"/>
          <a:lstStyle>
            <a:lvl1pPr>
              <a:defRPr sz="19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80" y="28650159"/>
            <a:ext cx="26116479" cy="9365057"/>
          </a:xfrm>
        </p:spPr>
        <p:txBody>
          <a:bodyPr/>
          <a:lstStyle>
            <a:lvl1pPr marL="0" indent="0">
              <a:buNone/>
              <a:defRPr sz="7900">
                <a:solidFill>
                  <a:schemeClr val="tx1"/>
                </a:solidFill>
              </a:defRPr>
            </a:lvl1pPr>
            <a:lvl2pPr marL="151254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508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453763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017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271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7526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87806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0035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36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6634"/>
            <a:ext cx="12868990" cy="27163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6634"/>
            <a:ext cx="12868990" cy="271636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338"/>
            <a:ext cx="26116479" cy="827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6" y="10494816"/>
            <a:ext cx="12809847" cy="5143347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2543" indent="0">
              <a:buNone/>
              <a:defRPr sz="6600" b="1"/>
            </a:lvl2pPr>
            <a:lvl3pPr marL="3025087" indent="0">
              <a:buNone/>
              <a:defRPr sz="6000" b="1"/>
            </a:lvl3pPr>
            <a:lvl4pPr marL="4537632" indent="0">
              <a:buNone/>
              <a:defRPr sz="5300" b="1"/>
            </a:lvl4pPr>
            <a:lvl5pPr marL="6050175" indent="0">
              <a:buNone/>
              <a:defRPr sz="5300" b="1"/>
            </a:lvl5pPr>
            <a:lvl6pPr marL="7562719" indent="0">
              <a:buNone/>
              <a:defRPr sz="5300" b="1"/>
            </a:lvl6pPr>
            <a:lvl7pPr marL="9075262" indent="0">
              <a:buNone/>
              <a:defRPr sz="5300" b="1"/>
            </a:lvl7pPr>
            <a:lvl8pPr marL="10587806" indent="0">
              <a:buNone/>
              <a:defRPr sz="5300" b="1"/>
            </a:lvl8pPr>
            <a:lvl9pPr marL="12100351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6" y="15638164"/>
            <a:ext cx="12809847" cy="230013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4816"/>
            <a:ext cx="12872933" cy="5143347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2543" indent="0">
              <a:buNone/>
              <a:defRPr sz="6600" b="1"/>
            </a:lvl2pPr>
            <a:lvl3pPr marL="3025087" indent="0">
              <a:buNone/>
              <a:defRPr sz="6000" b="1"/>
            </a:lvl3pPr>
            <a:lvl4pPr marL="4537632" indent="0">
              <a:buNone/>
              <a:defRPr sz="5300" b="1"/>
            </a:lvl4pPr>
            <a:lvl5pPr marL="6050175" indent="0">
              <a:buNone/>
              <a:defRPr sz="5300" b="1"/>
            </a:lvl5pPr>
            <a:lvl6pPr marL="7562719" indent="0">
              <a:buNone/>
              <a:defRPr sz="5300" b="1"/>
            </a:lvl6pPr>
            <a:lvl7pPr marL="9075262" indent="0">
              <a:buNone/>
              <a:defRPr sz="5300" b="1"/>
            </a:lvl7pPr>
            <a:lvl8pPr marL="10587806" indent="0">
              <a:buNone/>
              <a:defRPr sz="5300" b="1"/>
            </a:lvl8pPr>
            <a:lvl9pPr marL="12100351" indent="0">
              <a:buNone/>
              <a:defRPr sz="5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8164"/>
            <a:ext cx="12872933" cy="230013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24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18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1" y="2854114"/>
            <a:ext cx="9766081" cy="9989396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3" y="6164103"/>
            <a:ext cx="15329237" cy="30424055"/>
          </a:xfrm>
        </p:spPr>
        <p:txBody>
          <a:bodyPr/>
          <a:lstStyle>
            <a:lvl1pPr>
              <a:defRPr sz="10600"/>
            </a:lvl1pPr>
            <a:lvl2pPr>
              <a:defRPr sz="93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1" y="12843512"/>
            <a:ext cx="9766081" cy="23794191"/>
          </a:xfrm>
        </p:spPr>
        <p:txBody>
          <a:bodyPr/>
          <a:lstStyle>
            <a:lvl1pPr marL="0" indent="0">
              <a:buNone/>
              <a:defRPr sz="5300"/>
            </a:lvl1pPr>
            <a:lvl2pPr marL="1512543" indent="0">
              <a:buNone/>
              <a:defRPr sz="4600"/>
            </a:lvl2pPr>
            <a:lvl3pPr marL="3025087" indent="0">
              <a:buNone/>
              <a:defRPr sz="4000"/>
            </a:lvl3pPr>
            <a:lvl4pPr marL="4537632" indent="0">
              <a:buNone/>
              <a:defRPr sz="3300"/>
            </a:lvl4pPr>
            <a:lvl5pPr marL="6050175" indent="0">
              <a:buNone/>
              <a:defRPr sz="3300"/>
            </a:lvl5pPr>
            <a:lvl6pPr marL="7562719" indent="0">
              <a:buNone/>
              <a:defRPr sz="3300"/>
            </a:lvl6pPr>
            <a:lvl7pPr marL="9075262" indent="0">
              <a:buNone/>
              <a:defRPr sz="3300"/>
            </a:lvl7pPr>
            <a:lvl8pPr marL="10587806" indent="0">
              <a:buNone/>
              <a:defRPr sz="3300"/>
            </a:lvl8pPr>
            <a:lvl9pPr marL="12100351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19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1" y="2854114"/>
            <a:ext cx="9766081" cy="9989396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3" y="6164103"/>
            <a:ext cx="15329237" cy="30424055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2543" indent="0">
              <a:buNone/>
              <a:defRPr sz="9300"/>
            </a:lvl2pPr>
            <a:lvl3pPr marL="3025087" indent="0">
              <a:buNone/>
              <a:defRPr sz="7900"/>
            </a:lvl3pPr>
            <a:lvl4pPr marL="4537632" indent="0">
              <a:buNone/>
              <a:defRPr sz="6600"/>
            </a:lvl4pPr>
            <a:lvl5pPr marL="6050175" indent="0">
              <a:buNone/>
              <a:defRPr sz="6600"/>
            </a:lvl5pPr>
            <a:lvl6pPr marL="7562719" indent="0">
              <a:buNone/>
              <a:defRPr sz="6600"/>
            </a:lvl6pPr>
            <a:lvl7pPr marL="9075262" indent="0">
              <a:buNone/>
              <a:defRPr sz="6600"/>
            </a:lvl7pPr>
            <a:lvl8pPr marL="10587806" indent="0">
              <a:buNone/>
              <a:defRPr sz="6600"/>
            </a:lvl8pPr>
            <a:lvl9pPr marL="12100351" indent="0">
              <a:buNone/>
              <a:defRPr sz="6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1" y="12843512"/>
            <a:ext cx="9766081" cy="23794191"/>
          </a:xfrm>
        </p:spPr>
        <p:txBody>
          <a:bodyPr/>
          <a:lstStyle>
            <a:lvl1pPr marL="0" indent="0">
              <a:buNone/>
              <a:defRPr sz="5300"/>
            </a:lvl1pPr>
            <a:lvl2pPr marL="1512543" indent="0">
              <a:buNone/>
              <a:defRPr sz="4600"/>
            </a:lvl2pPr>
            <a:lvl3pPr marL="3025087" indent="0">
              <a:buNone/>
              <a:defRPr sz="4000"/>
            </a:lvl3pPr>
            <a:lvl4pPr marL="4537632" indent="0">
              <a:buNone/>
              <a:defRPr sz="3300"/>
            </a:lvl4pPr>
            <a:lvl5pPr marL="6050175" indent="0">
              <a:buNone/>
              <a:defRPr sz="3300"/>
            </a:lvl5pPr>
            <a:lvl6pPr marL="7562719" indent="0">
              <a:buNone/>
              <a:defRPr sz="3300"/>
            </a:lvl6pPr>
            <a:lvl7pPr marL="9075262" indent="0">
              <a:buNone/>
              <a:defRPr sz="3300"/>
            </a:lvl7pPr>
            <a:lvl8pPr marL="10587806" indent="0">
              <a:buNone/>
              <a:defRPr sz="3300"/>
            </a:lvl8pPr>
            <a:lvl9pPr marL="12100351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2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338"/>
            <a:ext cx="26116479" cy="8274949"/>
          </a:xfrm>
          <a:prstGeom prst="rect">
            <a:avLst/>
          </a:prstGeom>
        </p:spPr>
        <p:txBody>
          <a:bodyPr vert="horz" lIns="129360" tIns="64680" rIns="129360" bIns="646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6634"/>
            <a:ext cx="26116479" cy="27163631"/>
          </a:xfrm>
          <a:prstGeom prst="rect">
            <a:avLst/>
          </a:prstGeom>
        </p:spPr>
        <p:txBody>
          <a:bodyPr vert="horz" lIns="129360" tIns="64680" rIns="129360" bIns="64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9" y="39680115"/>
            <a:ext cx="6812994" cy="2279327"/>
          </a:xfrm>
          <a:prstGeom prst="rect">
            <a:avLst/>
          </a:prstGeom>
        </p:spPr>
        <p:txBody>
          <a:bodyPr vert="horz" lIns="129360" tIns="64680" rIns="129360" bIns="64680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3" y="39680115"/>
            <a:ext cx="10219491" cy="2279327"/>
          </a:xfrm>
          <a:prstGeom prst="rect">
            <a:avLst/>
          </a:prstGeom>
        </p:spPr>
        <p:txBody>
          <a:bodyPr vert="horz" lIns="129360" tIns="64680" rIns="129360" bIns="64680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80115"/>
            <a:ext cx="6812994" cy="2279327"/>
          </a:xfrm>
          <a:prstGeom prst="rect">
            <a:avLst/>
          </a:prstGeom>
        </p:spPr>
        <p:txBody>
          <a:bodyPr vert="horz" lIns="129360" tIns="64680" rIns="129360" bIns="64680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60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5087" rtl="0" eaLnBrk="1" latinLnBrk="0" hangingPunct="1">
        <a:lnSpc>
          <a:spcPct val="90000"/>
        </a:lnSpc>
        <a:spcBef>
          <a:spcPct val="0"/>
        </a:spcBef>
        <a:buNone/>
        <a:defRPr sz="1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272" indent="-756272" algn="l" defTabSz="3025087" rtl="0" eaLnBrk="1" latinLnBrk="0" hangingPunct="1">
        <a:lnSpc>
          <a:spcPct val="90000"/>
        </a:lnSpc>
        <a:spcBef>
          <a:spcPts val="3309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268815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781360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3904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806447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8318991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831534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1344079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856622" indent="-756272" algn="l" defTabSz="3025087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12543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25087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37632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050175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62719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075262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7806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100351" algn="l" defTabSz="3025087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ackground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73" r="822" b="6456"/>
          <a:stretch/>
        </p:blipFill>
        <p:spPr>
          <a:xfrm rot="5400000">
            <a:off x="-19740667" y="19737158"/>
            <a:ext cx="42811705" cy="32323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93111" y="640533"/>
            <a:ext cx="23193672" cy="869287"/>
          </a:xfrm>
          <a:prstGeom prst="rect">
            <a:avLst/>
          </a:prstGeom>
          <a:solidFill>
            <a:schemeClr val="bg1"/>
          </a:solidFill>
        </p:spPr>
        <p:txBody>
          <a:bodyPr wrap="square" lIns="129360" tIns="64680" rIns="129360" bIns="64680" rtlCol="0">
            <a:spAutoFit/>
          </a:bodyPr>
          <a:lstStyle/>
          <a:p>
            <a:pPr algn="ctr"/>
            <a:endParaRPr lang="en-GB" sz="4800" b="1" dirty="0">
              <a:solidFill>
                <a:srgbClr val="4F5961"/>
              </a:solidFill>
              <a:latin typeface="Swiss 721"/>
            </a:endParaRPr>
          </a:p>
        </p:txBody>
      </p:sp>
      <p:pic>
        <p:nvPicPr>
          <p:cNvPr id="4" name="Picture 3" descr="UoG_colour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5054" y="727783"/>
            <a:ext cx="2566922" cy="84537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1" y="302585"/>
            <a:ext cx="3146126" cy="1524901"/>
          </a:xfrm>
          <a:prstGeom prst="rect">
            <a:avLst/>
          </a:prstGeom>
        </p:spPr>
      </p:pic>
      <p:grpSp>
        <p:nvGrpSpPr>
          <p:cNvPr id="83" name="Group 82"/>
          <p:cNvGrpSpPr/>
          <p:nvPr/>
        </p:nvGrpSpPr>
        <p:grpSpPr>
          <a:xfrm>
            <a:off x="3693111" y="34856055"/>
            <a:ext cx="25960701" cy="5629249"/>
            <a:chOff x="5026625" y="32401778"/>
            <a:chExt cx="24161547" cy="5035873"/>
          </a:xfrm>
        </p:grpSpPr>
        <p:pic>
          <p:nvPicPr>
            <p:cNvPr id="17" name="Picture 16" descr="Symbols Colour RGB_pencil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25398" y="32963473"/>
              <a:ext cx="2238226" cy="2235493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16566808" y="32963473"/>
              <a:ext cx="12621364" cy="4474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 smtClean="0">
                  <a:solidFill>
                    <a:srgbClr val="0088CF"/>
                  </a:solidFill>
                  <a:latin typeface="Swiss 721 Light"/>
                </a:rPr>
                <a:t> Conclusions</a:t>
              </a:r>
              <a:endParaRPr lang="en-GB" sz="3200" b="1" dirty="0">
                <a:solidFill>
                  <a:srgbClr val="0088CF"/>
                </a:solidFill>
                <a:latin typeface="Swiss 721 Light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endParaRPr lang="en-GB" sz="3200" dirty="0" smtClean="0">
                <a:solidFill>
                  <a:srgbClr val="000000"/>
                </a:solidFill>
                <a:latin typeface="Swiss 721 Roman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r>
                <a:rPr lang="en-GB" sz="3200" dirty="0" smtClean="0">
                  <a:solidFill>
                    <a:srgbClr val="000000"/>
                  </a:solidFill>
                  <a:latin typeface="Swiss 721 Roman"/>
                </a:rPr>
                <a:t>People </a:t>
              </a:r>
              <a:r>
                <a:rPr lang="en-GB" sz="3200" dirty="0">
                  <a:solidFill>
                    <a:srgbClr val="000000"/>
                  </a:solidFill>
                  <a:latin typeface="Swiss 721 Roman"/>
                </a:rPr>
                <a:t>with </a:t>
              </a:r>
              <a:r>
                <a:rPr lang="en-GB" sz="3200" dirty="0" smtClean="0">
                  <a:solidFill>
                    <a:srgbClr val="000000"/>
                  </a:solidFill>
                  <a:latin typeface="Swiss 721 Roman"/>
                </a:rPr>
                <a:t>learning disabilities have a shorter life expectancy, and a different cause </a:t>
              </a:r>
              <a:r>
                <a:rPr lang="en-GB" sz="3200" dirty="0">
                  <a:solidFill>
                    <a:srgbClr val="000000"/>
                  </a:solidFill>
                  <a:latin typeface="Swiss 721 Roman"/>
                </a:rPr>
                <a:t>of death profile compared to </a:t>
              </a:r>
              <a:r>
                <a:rPr lang="en-GB" sz="3200" dirty="0" smtClean="0">
                  <a:solidFill>
                    <a:srgbClr val="000000"/>
                  </a:solidFill>
                  <a:latin typeface="Swiss 721 Roman"/>
                </a:rPr>
                <a:t>the general population</a:t>
              </a:r>
            </a:p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r>
                <a:rPr lang="en-GB" altLang="en-US" sz="3200" dirty="0" smtClean="0">
                  <a:solidFill>
                    <a:srgbClr val="000000"/>
                  </a:solidFill>
                  <a:latin typeface="Swiss 721 Roman"/>
                </a:rPr>
                <a:t>People with Down Syndrome have an even lower life expectancy and different cause of death profile </a:t>
              </a:r>
            </a:p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r>
                <a:rPr lang="en-GB" altLang="en-US" sz="3200" dirty="0" smtClean="0">
                  <a:latin typeface="Swiss 721 Roman"/>
                </a:rPr>
                <a:t>There is a need </a:t>
              </a:r>
              <a:r>
                <a:rPr lang="en-GB" altLang="en-US" sz="3200" dirty="0">
                  <a:latin typeface="Swiss 721 Roman"/>
                </a:rPr>
                <a:t>for improved health care that is adapted to the needs of people with </a:t>
              </a:r>
              <a:r>
                <a:rPr lang="en-GB" altLang="en-US" sz="3200" dirty="0" smtClean="0">
                  <a:latin typeface="Swiss 721 Roman"/>
                </a:rPr>
                <a:t>learning </a:t>
              </a:r>
              <a:r>
                <a:rPr lang="en-GB" altLang="en-US" sz="3200" dirty="0">
                  <a:latin typeface="Swiss 721 Roman"/>
                </a:rPr>
                <a:t>disabilities and people with </a:t>
              </a:r>
              <a:r>
                <a:rPr lang="en-GB" altLang="en-US" sz="3200" dirty="0" smtClean="0">
                  <a:latin typeface="Swiss 721 Roman"/>
                </a:rPr>
                <a:t>Down Syndrome, in order to target </a:t>
              </a:r>
              <a:r>
                <a:rPr lang="en-GB" altLang="en-US" sz="3200" dirty="0">
                  <a:latin typeface="Swiss 721 Roman"/>
                </a:rPr>
                <a:t>these premature and specific </a:t>
              </a:r>
              <a:r>
                <a:rPr lang="en-GB" altLang="en-US" sz="3200" dirty="0" smtClean="0">
                  <a:latin typeface="Swiss 721 Roman"/>
                </a:rPr>
                <a:t>causes </a:t>
              </a:r>
              <a:r>
                <a:rPr lang="en-GB" altLang="en-US" sz="3200" dirty="0">
                  <a:latin typeface="Swiss 721 Roman"/>
                </a:rPr>
                <a:t>of </a:t>
              </a:r>
              <a:r>
                <a:rPr lang="en-GB" altLang="en-US" sz="3200" dirty="0" smtClean="0">
                  <a:latin typeface="Swiss 721 Roman"/>
                </a:rPr>
                <a:t>death.</a:t>
              </a:r>
              <a:r>
                <a:rPr lang="en-GB" altLang="en-US" sz="3200" dirty="0" smtClean="0"/>
                <a:t> </a:t>
              </a:r>
              <a:endParaRPr lang="en-GB" altLang="en-US" sz="3200" dirty="0"/>
            </a:p>
            <a:p>
              <a:endParaRPr lang="en-GB" sz="3100" dirty="0">
                <a:solidFill>
                  <a:srgbClr val="0088CF"/>
                </a:solidFill>
                <a:latin typeface="Swiss 721 Light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6798908" y="33528824"/>
              <a:ext cx="12201235" cy="0"/>
            </a:xfrm>
            <a:prstGeom prst="line">
              <a:avLst/>
            </a:prstGeom>
            <a:ln w="63500">
              <a:solidFill>
                <a:srgbClr val="0088C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81"/>
            <p:cNvGrpSpPr/>
            <p:nvPr/>
          </p:nvGrpSpPr>
          <p:grpSpPr>
            <a:xfrm>
              <a:off x="5026625" y="32401778"/>
              <a:ext cx="8891574" cy="4928478"/>
              <a:chOff x="4196360" y="32194679"/>
              <a:chExt cx="8891574" cy="4928478"/>
            </a:xfrm>
          </p:grpSpPr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6360" y="32527626"/>
                <a:ext cx="2187970" cy="2171311"/>
              </a:xfrm>
              <a:prstGeom prst="rect">
                <a:avLst/>
              </a:prstGeom>
            </p:spPr>
          </p:pic>
          <p:sp>
            <p:nvSpPr>
              <p:cNvPr id="72" name="TextBox 71"/>
              <p:cNvSpPr txBox="1"/>
              <p:nvPr/>
            </p:nvSpPr>
            <p:spPr>
              <a:xfrm>
                <a:off x="6493871" y="32194679"/>
                <a:ext cx="6594063" cy="492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3200" b="1" dirty="0" smtClean="0">
                  <a:solidFill>
                    <a:srgbClr val="F99D2B"/>
                  </a:solidFill>
                  <a:latin typeface="Swiss 721 Roman"/>
                </a:endParaRPr>
              </a:p>
              <a:p>
                <a:r>
                  <a:rPr lang="en-GB" sz="3200" b="1" dirty="0" smtClean="0">
                    <a:solidFill>
                      <a:srgbClr val="F99D2B"/>
                    </a:solidFill>
                    <a:latin typeface="Swiss 721 Roman"/>
                  </a:rPr>
                  <a:t>Limitations of studies </a:t>
                </a:r>
                <a:endParaRPr lang="en-GB" sz="3200" b="1" dirty="0">
                  <a:solidFill>
                    <a:srgbClr val="F99D2B"/>
                  </a:solidFill>
                  <a:latin typeface="Swiss 721 Roman"/>
                </a:endParaRPr>
              </a:p>
              <a:p>
                <a:pPr indent="-457200"/>
                <a:endParaRPr lang="en-GB" sz="3200" dirty="0" smtClean="0">
                  <a:solidFill>
                    <a:srgbClr val="0088CF"/>
                  </a:solidFill>
                  <a:latin typeface="Swiss 721 Roman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GB" sz="3200" dirty="0" smtClean="0">
                    <a:latin typeface="Swiss 721 Roman"/>
                  </a:rPr>
                  <a:t>Limited age/gender matched studies</a:t>
                </a:r>
              </a:p>
              <a:p>
                <a:pPr marL="514350" indent="-457200">
                  <a:buFont typeface="Arial" panose="020B0604020202020204" pitchFamily="34" charset="0"/>
                  <a:buChar char="•"/>
                </a:pPr>
                <a:r>
                  <a:rPr lang="en-GB" sz="3200" dirty="0" smtClean="0">
                    <a:latin typeface="Swiss 721 Roman"/>
                  </a:rPr>
                  <a:t>Reliance on administration samples</a:t>
                </a:r>
              </a:p>
              <a:p>
                <a:pPr marL="514350" lvl="0" indent="-457200">
                  <a:buFont typeface="Arial" panose="020B0604020202020204" pitchFamily="34" charset="0"/>
                  <a:buChar char="•"/>
                </a:pPr>
                <a:r>
                  <a:rPr lang="en-GB" sz="3200" dirty="0" smtClean="0">
                    <a:latin typeface="Swiss 721 Roman"/>
                  </a:rPr>
                  <a:t>Limitation of relying on death certificates, due to risk of coding errors</a:t>
                </a:r>
                <a:r>
                  <a:rPr lang="en-GB" altLang="en-US" sz="3200" baseline="30000" dirty="0" smtClean="0">
                    <a:latin typeface="Swiss 721 Roman"/>
                  </a:rPr>
                  <a:t>5</a:t>
                </a:r>
                <a:endParaRPr lang="en-GB" sz="3200" dirty="0">
                  <a:latin typeface="Swiss 721 Roman"/>
                  <a:cs typeface="Arial"/>
                </a:endParaRPr>
              </a:p>
              <a:p>
                <a:pPr marL="57150"/>
                <a:r>
                  <a:rPr lang="en-GB" sz="3200" dirty="0" smtClean="0">
                    <a:latin typeface="Swiss 721 Roman"/>
                  </a:rPr>
                  <a:t> </a:t>
                </a:r>
                <a:endParaRPr lang="en-GB" sz="3200" dirty="0">
                  <a:latin typeface="Swiss 721 Roman"/>
                </a:endParaRPr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>
                <a:off x="6513804" y="33240453"/>
                <a:ext cx="5749770" cy="878"/>
              </a:xfrm>
              <a:prstGeom prst="line">
                <a:avLst/>
              </a:prstGeom>
              <a:ln w="63500">
                <a:solidFill>
                  <a:srgbClr val="F99D2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" name="TextBox 79"/>
          <p:cNvSpPr txBox="1"/>
          <p:nvPr/>
        </p:nvSpPr>
        <p:spPr>
          <a:xfrm>
            <a:off x="7112156" y="20325730"/>
            <a:ext cx="4939615" cy="3157691"/>
          </a:xfrm>
          <a:prstGeom prst="rect">
            <a:avLst/>
          </a:prstGeom>
          <a:noFill/>
        </p:spPr>
        <p:txBody>
          <a:bodyPr wrap="square" lIns="129360" tIns="64680" rIns="129360" bIns="64680" rtlCol="0">
            <a:spAutoFit/>
          </a:bodyPr>
          <a:lstStyle/>
          <a:p>
            <a:pPr algn="ctr"/>
            <a:endParaRPr lang="en-GB" sz="3100" dirty="0" smtClean="0">
              <a:solidFill>
                <a:srgbClr val="0088CF"/>
              </a:solidFill>
              <a:latin typeface="Swiss 721 Light"/>
            </a:endParaRPr>
          </a:p>
          <a:p>
            <a:pPr algn="ctr"/>
            <a:endParaRPr lang="en-GB" sz="3100" dirty="0">
              <a:solidFill>
                <a:srgbClr val="0088CF"/>
              </a:solidFill>
              <a:latin typeface="Swiss 721 Light"/>
            </a:endParaRPr>
          </a:p>
          <a:p>
            <a:pPr algn="ctr"/>
            <a:endParaRPr lang="en-GB" sz="3100" dirty="0" smtClean="0">
              <a:solidFill>
                <a:srgbClr val="0088CF"/>
              </a:solidFill>
              <a:latin typeface="Swiss 721 Light"/>
            </a:endParaRPr>
          </a:p>
          <a:p>
            <a:pPr lvl="0" algn="ctr"/>
            <a:r>
              <a:rPr lang="en-GB" sz="3200" b="1" dirty="0" smtClean="0">
                <a:solidFill>
                  <a:srgbClr val="0088CF"/>
                </a:solidFill>
                <a:latin typeface="Swiss 721 Light"/>
              </a:rPr>
              <a:t>PRISMA Flow diagram of reviewed articles</a:t>
            </a:r>
            <a:r>
              <a:rPr lang="en-GB" altLang="en-US" sz="3200" baseline="30000" dirty="0" smtClean="0">
                <a:solidFill>
                  <a:srgbClr val="000000"/>
                </a:solidFill>
                <a:latin typeface="Swiss 721 Roman"/>
              </a:rPr>
              <a:t>4</a:t>
            </a:r>
            <a:endParaRPr lang="en-GB" altLang="en-US" sz="3200" baseline="30000" dirty="0">
              <a:solidFill>
                <a:srgbClr val="000000"/>
              </a:solidFill>
              <a:latin typeface="Swiss 721 Roman"/>
            </a:endParaRPr>
          </a:p>
          <a:p>
            <a:pPr algn="ctr"/>
            <a:endParaRPr lang="en-GB" sz="3200" b="1" dirty="0" smtClean="0">
              <a:solidFill>
                <a:srgbClr val="0088CF"/>
              </a:solidFill>
              <a:latin typeface="Swiss 721 Ligh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338687" y="5388079"/>
            <a:ext cx="25522919" cy="2811838"/>
            <a:chOff x="4217319" y="5335205"/>
            <a:chExt cx="25518905" cy="281183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7319" y="5889203"/>
              <a:ext cx="2212931" cy="2257840"/>
            </a:xfrm>
            <a:prstGeom prst="rect">
              <a:avLst/>
            </a:prstGeom>
          </p:spPr>
        </p:pic>
        <p:grpSp>
          <p:nvGrpSpPr>
            <p:cNvPr id="3" name="Group 2"/>
            <p:cNvGrpSpPr/>
            <p:nvPr/>
          </p:nvGrpSpPr>
          <p:grpSpPr>
            <a:xfrm>
              <a:off x="6748898" y="5335205"/>
              <a:ext cx="22987326" cy="1107996"/>
              <a:chOff x="6748898" y="5767253"/>
              <a:chExt cx="22987326" cy="1107996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6748898" y="5767253"/>
                <a:ext cx="8149047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3400" dirty="0">
                  <a:latin typeface="Swiss 721 Roman"/>
                </a:endParaRPr>
              </a:p>
              <a:p>
                <a:r>
                  <a:rPr lang="en-GB" sz="3200" b="1" dirty="0" smtClean="0">
                    <a:solidFill>
                      <a:srgbClr val="F99D2B"/>
                    </a:solidFill>
                    <a:latin typeface="Swiss 721 Roman"/>
                  </a:rPr>
                  <a:t>Introduction</a:t>
                </a:r>
                <a:endParaRPr lang="en-GB" sz="3200" b="1" dirty="0">
                  <a:solidFill>
                    <a:srgbClr val="F99D2B"/>
                  </a:solidFill>
                  <a:latin typeface="Swiss 721 Roman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 flipV="1">
                <a:off x="6866278" y="6850385"/>
                <a:ext cx="22869946" cy="22402"/>
              </a:xfrm>
              <a:prstGeom prst="line">
                <a:avLst/>
              </a:prstGeom>
              <a:ln w="63500">
                <a:solidFill>
                  <a:srgbClr val="F99D2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" name="Group 44"/>
          <p:cNvGrpSpPr/>
          <p:nvPr/>
        </p:nvGrpSpPr>
        <p:grpSpPr>
          <a:xfrm>
            <a:off x="15422727" y="10076355"/>
            <a:ext cx="14630134" cy="4001094"/>
            <a:chOff x="17410758" y="10336759"/>
            <a:chExt cx="13509619" cy="3773448"/>
          </a:xfrm>
        </p:grpSpPr>
        <p:sp>
          <p:nvSpPr>
            <p:cNvPr id="32" name="TextBox 31"/>
            <p:cNvSpPr txBox="1"/>
            <p:nvPr/>
          </p:nvSpPr>
          <p:spPr>
            <a:xfrm>
              <a:off x="19849638" y="10336759"/>
              <a:ext cx="11070739" cy="3773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 smtClean="0">
                  <a:solidFill>
                    <a:srgbClr val="F99D2B"/>
                  </a:solidFill>
                  <a:latin typeface="Swiss 721 Roman"/>
                  <a:cs typeface="Swiss 721 Roman"/>
                </a:rPr>
                <a:t> Methods</a:t>
              </a:r>
              <a:endParaRPr lang="en-GB" sz="3200" dirty="0" smtClean="0">
                <a:latin typeface="Swiss 721 Roman"/>
                <a:cs typeface="Swiss 721 Roman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GB" sz="3200" dirty="0" smtClean="0">
                <a:latin typeface="Swiss 721 Roman"/>
                <a:cs typeface="Swiss 721 Roman"/>
              </a:endParaRPr>
            </a:p>
            <a:p>
              <a:pPr indent="-457200">
                <a:buFont typeface="Arial" panose="020B0604020202020204" pitchFamily="34" charset="0"/>
                <a:buChar char="•"/>
              </a:pPr>
              <a:r>
                <a:rPr lang="en-GB" sz="3200" dirty="0" smtClean="0">
                  <a:latin typeface="Swiss 721 Roman"/>
                  <a:cs typeface="Swiss 721 Roman"/>
                </a:rPr>
                <a:t>The following online databases were searched</a:t>
              </a:r>
            </a:p>
            <a:p>
              <a:pPr indent="-457200"/>
              <a:r>
                <a:rPr lang="en-GB" sz="3200" dirty="0">
                  <a:latin typeface="Swiss 721 Roman"/>
                  <a:cs typeface="Swiss 721 Roman"/>
                </a:rPr>
                <a:t> </a:t>
              </a:r>
              <a:r>
                <a:rPr lang="en-GB" sz="3200" dirty="0" smtClean="0">
                  <a:latin typeface="Swiss 721 Roman"/>
                  <a:cs typeface="Swiss 721 Roman"/>
                </a:rPr>
                <a:t>  (</a:t>
              </a:r>
              <a:r>
                <a:rPr lang="en-GB" sz="3200" dirty="0" err="1" smtClean="0">
                  <a:latin typeface="Swiss 721 Roman"/>
                  <a:cs typeface="Swiss 721 Roman"/>
                </a:rPr>
                <a:t>PsycINFO</a:t>
              </a:r>
              <a:r>
                <a:rPr lang="en-GB" sz="3200" dirty="0" smtClean="0">
                  <a:latin typeface="Swiss 721 Roman"/>
                  <a:cs typeface="Swiss 721 Roman"/>
                </a:rPr>
                <a:t>, CINAHL, Medline, Web of Science and </a:t>
              </a:r>
              <a:r>
                <a:rPr lang="en-GB" sz="3200" dirty="0" err="1" smtClean="0">
                  <a:latin typeface="Swiss 721 Roman"/>
                  <a:cs typeface="Swiss 721 Roman"/>
                </a:rPr>
                <a:t>Embase</a:t>
              </a:r>
              <a:r>
                <a:rPr lang="en-GB" sz="3200" dirty="0" smtClean="0">
                  <a:latin typeface="Swiss 721 Roman"/>
                  <a:cs typeface="Swiss 721 Roman"/>
                </a:rPr>
                <a:t>)</a:t>
              </a:r>
            </a:p>
            <a:p>
              <a:pPr indent="-457200">
                <a:buFont typeface="Arial" panose="020B0604020202020204" pitchFamily="34" charset="0"/>
                <a:buChar char="•"/>
              </a:pPr>
              <a:r>
                <a:rPr lang="en-GB" sz="3200" dirty="0" smtClean="0">
                  <a:latin typeface="Swiss 721 Roman"/>
                  <a:cs typeface="Swiss 721 Roman"/>
                </a:rPr>
                <a:t>Key </a:t>
              </a:r>
              <a:r>
                <a:rPr lang="en-GB" sz="3200" dirty="0">
                  <a:latin typeface="Swiss 721 Roman"/>
                  <a:cs typeface="Swiss 721 Roman"/>
                </a:rPr>
                <a:t>search terms related </a:t>
              </a:r>
              <a:r>
                <a:rPr lang="en-GB" sz="3200" dirty="0" smtClean="0">
                  <a:latin typeface="Swiss 721 Roman"/>
                  <a:cs typeface="Swiss 721 Roman"/>
                </a:rPr>
                <a:t>to death and </a:t>
              </a:r>
            </a:p>
            <a:p>
              <a:pPr indent="-457200"/>
              <a:r>
                <a:rPr lang="en-GB" sz="3200" dirty="0" smtClean="0">
                  <a:latin typeface="Swiss 721 Roman"/>
                  <a:cs typeface="Swiss 721 Roman"/>
                </a:rPr>
                <a:t>    learning disabilities/Down syndrome</a:t>
              </a:r>
              <a:endParaRPr lang="en-GB" sz="3100" dirty="0" smtClean="0">
                <a:solidFill>
                  <a:srgbClr val="4F5961"/>
                </a:solidFill>
                <a:latin typeface="Swiss 721 Roman"/>
                <a:cs typeface="Swiss 721 Roman"/>
              </a:endParaRPr>
            </a:p>
            <a:p>
              <a:pPr marL="342900" indent="-342900" algn="just">
                <a:buFont typeface="Arial" panose="020B0604020202020204" pitchFamily="34" charset="0"/>
                <a:buChar char="•"/>
              </a:pPr>
              <a:endParaRPr lang="en-GB" sz="3100" dirty="0" smtClean="0">
                <a:solidFill>
                  <a:srgbClr val="4F5961"/>
                </a:solidFill>
                <a:latin typeface="Swiss 721 Roman"/>
                <a:cs typeface="Swiss 721 Roman"/>
              </a:endParaRPr>
            </a:p>
            <a:p>
              <a:pPr marL="457200" indent="-457200" algn="just">
                <a:buFont typeface="Arial"/>
                <a:buChar char="•"/>
              </a:pPr>
              <a:endParaRPr lang="en-GB" sz="3100" dirty="0" smtClean="0">
                <a:solidFill>
                  <a:srgbClr val="4F5961"/>
                </a:solidFill>
                <a:latin typeface="Swiss 721 Roman"/>
                <a:cs typeface="Swiss 721 Roman"/>
              </a:endParaRPr>
            </a:p>
          </p:txBody>
        </p:sp>
        <p:pic>
          <p:nvPicPr>
            <p:cNvPr id="15" name="Picture 14" descr="Symbols Colour RGB_bars.jp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10758" y="10391451"/>
              <a:ext cx="2294469" cy="2291666"/>
            </a:xfrm>
            <a:prstGeom prst="rect">
              <a:avLst/>
            </a:prstGeom>
          </p:spPr>
        </p:pic>
        <p:cxnSp>
          <p:nvCxnSpPr>
            <p:cNvPr id="74" name="Straight Connector 73"/>
            <p:cNvCxnSpPr/>
            <p:nvPr/>
          </p:nvCxnSpPr>
          <p:spPr>
            <a:xfrm>
              <a:off x="19997433" y="10819449"/>
              <a:ext cx="9847123" cy="9074"/>
            </a:xfrm>
            <a:prstGeom prst="line">
              <a:avLst/>
            </a:prstGeom>
            <a:ln w="63500">
              <a:solidFill>
                <a:srgbClr val="F99D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067933" y="10002570"/>
            <a:ext cx="10789551" cy="2270260"/>
            <a:chOff x="16388520" y="8876567"/>
            <a:chExt cx="10787854" cy="2270260"/>
          </a:xfrm>
        </p:grpSpPr>
        <p:sp>
          <p:nvSpPr>
            <p:cNvPr id="8" name="TextBox 7"/>
            <p:cNvSpPr txBox="1"/>
            <p:nvPr/>
          </p:nvSpPr>
          <p:spPr>
            <a:xfrm>
              <a:off x="19125290" y="8876567"/>
              <a:ext cx="80510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 smtClean="0">
                  <a:solidFill>
                    <a:srgbClr val="81C341"/>
                  </a:solidFill>
                  <a:latin typeface="Swiss 721 Roman"/>
                </a:rPr>
                <a:t>Research questions</a:t>
              </a:r>
              <a:endParaRPr lang="en-GB" sz="3200" b="1" dirty="0">
                <a:solidFill>
                  <a:srgbClr val="81C341"/>
                </a:solidFill>
                <a:latin typeface="Swiss 721 Roman"/>
              </a:endParaRPr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8520" y="8876567"/>
              <a:ext cx="2200568" cy="2270260"/>
            </a:xfrm>
            <a:prstGeom prst="rect">
              <a:avLst/>
            </a:prstGeom>
          </p:spPr>
        </p:pic>
        <p:cxnSp>
          <p:nvCxnSpPr>
            <p:cNvPr id="75" name="Straight Connector 74"/>
            <p:cNvCxnSpPr/>
            <p:nvPr/>
          </p:nvCxnSpPr>
          <p:spPr>
            <a:xfrm>
              <a:off x="19175919" y="9415366"/>
              <a:ext cx="7456607" cy="19296"/>
            </a:xfrm>
            <a:prstGeom prst="line">
              <a:avLst/>
            </a:prstGeom>
            <a:ln w="63500">
              <a:solidFill>
                <a:srgbClr val="81C3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3365080" y="40015600"/>
            <a:ext cx="26666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kern="0" dirty="0" smtClean="0">
                <a:latin typeface="Swiss 721 Roman"/>
                <a:ea typeface="ＭＳ 明朝"/>
                <a:cs typeface="Swiss 721 Roman"/>
              </a:rPr>
              <a:t>Key References</a:t>
            </a:r>
            <a:r>
              <a:rPr lang="en-GB" sz="2000" kern="0" dirty="0" smtClean="0">
                <a:latin typeface="Swiss 721 Roman"/>
                <a:ea typeface="ＭＳ 明朝"/>
                <a:cs typeface="Swiss 721 Roman"/>
              </a:rPr>
              <a:t> </a:t>
            </a:r>
          </a:p>
          <a:p>
            <a:pPr algn="just"/>
            <a:endParaRPr lang="en-GB" sz="2000" dirty="0">
              <a:latin typeface="Swiss 721"/>
            </a:endParaRPr>
          </a:p>
          <a:p>
            <a:pPr indent="-457200" algn="just">
              <a:buFont typeface="+mj-lt"/>
              <a:buAutoNum type="arabicPeriod"/>
            </a:pPr>
            <a:r>
              <a:rPr lang="en-GB" sz="2000" dirty="0">
                <a:latin typeface="Swiss 721"/>
              </a:rPr>
              <a:t>Heslop, P., Blair, P. S., Fleming, P., </a:t>
            </a:r>
            <a:r>
              <a:rPr lang="en-GB" sz="2000" dirty="0" err="1">
                <a:latin typeface="Swiss 721"/>
              </a:rPr>
              <a:t>Hoghton</a:t>
            </a:r>
            <a:r>
              <a:rPr lang="en-GB" sz="2000" dirty="0">
                <a:latin typeface="Swiss 721"/>
              </a:rPr>
              <a:t>, M., Marriott, A., &amp; Russ, L. (2014</a:t>
            </a:r>
            <a:r>
              <a:rPr lang="en-GB" sz="2000" dirty="0" smtClean="0">
                <a:latin typeface="Swiss 721"/>
              </a:rPr>
              <a:t>). The Confidential </a:t>
            </a:r>
            <a:r>
              <a:rPr lang="en-GB" sz="2000" dirty="0">
                <a:latin typeface="Swiss 721"/>
              </a:rPr>
              <a:t>Inquiry into premature deaths of people with </a:t>
            </a:r>
            <a:r>
              <a:rPr lang="en-GB" sz="2000" dirty="0" smtClean="0">
                <a:latin typeface="Swiss 721"/>
              </a:rPr>
              <a:t>learning </a:t>
            </a:r>
            <a:r>
              <a:rPr lang="en-GB" sz="2000" dirty="0">
                <a:latin typeface="Swiss 721"/>
              </a:rPr>
              <a:t>disabilities in </a:t>
            </a:r>
            <a:r>
              <a:rPr lang="en-GB" sz="2000" dirty="0" smtClean="0">
                <a:latin typeface="Swiss 721"/>
              </a:rPr>
              <a:t>the </a:t>
            </a:r>
            <a:r>
              <a:rPr lang="en-GB" sz="2000" dirty="0">
                <a:latin typeface="Swiss 721"/>
              </a:rPr>
              <a:t>UK: A population-based study. The Lancet, 383(9920), 889-895.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err="1" smtClean="0">
                <a:latin typeface="Swiss 721"/>
                <a:ea typeface="ＭＳ 明朝"/>
                <a:cs typeface="Swiss 721 Roman"/>
              </a:rPr>
              <a:t>Coppus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A., Evenhuis, H.,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Verberne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G.,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Visser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F., van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Gool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P.,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Eikelenboom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P., &amp; van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Duijin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C. (2006). Dementia and mortality in persons with Down's syndrome. 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JIDR,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50(Part 10), 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768-777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. </a:t>
            </a:r>
            <a:endParaRPr lang="en-GB" sz="2000" kern="0" dirty="0" smtClean="0">
              <a:latin typeface="Swiss 721"/>
              <a:ea typeface="ＭＳ 明朝"/>
              <a:cs typeface="Swiss 721 Roman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Robertson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J., Hatton, C., Baines, S. &amp; Emerson, E. (2015), Systematic Reviews of the Health or Health care of People with 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learning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Disabilities: A Systematic Review to Identify Gaps in 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 the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Evidence Base. Journal of Applied Research in 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learning 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Disabilities , 28: 455–523.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Moher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D,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Liberati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 A,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Tetzlaff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 J, Altman DG, The PRISMA Group (2009). Preferred Reporting Items for Systematic Reviews and Meta-Analyses: The PRISMA Statement. </a:t>
            </a: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PLoS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 Med 6(6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err="1">
                <a:latin typeface="Swiss 721"/>
                <a:ea typeface="ＭＳ 明朝"/>
                <a:cs typeface="Swiss 721 Roman"/>
              </a:rPr>
              <a:t>Landes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, S. D., &amp; Peek, C. W. (2013). Death by mental retardation? The influence of ambiguity on death certificate coding error for adults with 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learning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disability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, Journal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of </a:t>
            </a:r>
            <a:r>
              <a:rPr lang="en-GB" sz="2000" kern="0" dirty="0" smtClean="0">
                <a:latin typeface="Swiss 721"/>
                <a:ea typeface="ＭＳ 明朝"/>
                <a:cs typeface="Swiss 721 Roman"/>
              </a:rPr>
              <a:t>learning </a:t>
            </a:r>
            <a:r>
              <a:rPr lang="en-GB" sz="2000" kern="0" dirty="0">
                <a:latin typeface="Swiss 721"/>
                <a:ea typeface="ＭＳ 明朝"/>
                <a:cs typeface="Swiss 721 Roman"/>
              </a:rPr>
              <a:t>Disability Research, 57, 1183-1190.</a:t>
            </a:r>
          </a:p>
          <a:p>
            <a:pPr marL="457200" indent="-457200" algn="just">
              <a:buFont typeface="+mj-lt"/>
              <a:buAutoNum type="arabicPeriod"/>
            </a:pPr>
            <a:endParaRPr lang="en-GB" sz="2000" kern="0" dirty="0">
              <a:latin typeface="Swiss 721"/>
              <a:ea typeface="ＭＳ 明朝"/>
              <a:cs typeface="Swiss 721 Roman"/>
            </a:endParaRPr>
          </a:p>
          <a:p>
            <a:pPr marL="457200" indent="-457200" algn="just">
              <a:buFont typeface="+mj-lt"/>
              <a:buAutoNum type="arabicPeriod"/>
            </a:pPr>
            <a:endParaRPr lang="en-GB" sz="2000" kern="0" dirty="0" smtClean="0">
              <a:latin typeface="Swiss 721 Roman"/>
              <a:ea typeface="ＭＳ 明朝"/>
              <a:cs typeface="Swiss 721 Roman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6092616" y="21441236"/>
            <a:ext cx="14156127" cy="19562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99D2B"/>
                </a:solidFill>
                <a:latin typeface="Swiss 721 Roman"/>
              </a:rPr>
              <a:t>Research question 1: Results for people with learning disabilities </a:t>
            </a:r>
            <a:endParaRPr lang="en-GB" sz="3200" b="1" u="sng" dirty="0" smtClean="0">
              <a:solidFill>
                <a:srgbClr val="F99D2B"/>
              </a:solidFill>
              <a:latin typeface="Swiss 721 Roman"/>
            </a:endParaRPr>
          </a:p>
          <a:p>
            <a:pPr indent="-457200"/>
            <a:endParaRPr lang="en-US" sz="3200" dirty="0" smtClean="0"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Life expectancy was up to 10-20 years lower than the general population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 Roman"/>
              </a:rPr>
              <a:t>P</a:t>
            </a:r>
            <a:r>
              <a:rPr lang="en-GB" sz="3200" dirty="0" smtClean="0">
                <a:latin typeface="Swiss 721 Roman"/>
              </a:rPr>
              <a:t>eople with severe learning disabilities and/or additional comorbidities had the poorest life expectancy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Women with learning </a:t>
            </a:r>
            <a:r>
              <a:rPr lang="en-GB" sz="3200" dirty="0">
                <a:latin typeface="Swiss 721 Roman"/>
              </a:rPr>
              <a:t>disabilities </a:t>
            </a:r>
            <a:r>
              <a:rPr lang="en-GB" sz="3200" dirty="0" smtClean="0">
                <a:latin typeface="Swiss 721 Roman"/>
              </a:rPr>
              <a:t>have higher </a:t>
            </a:r>
            <a:r>
              <a:rPr lang="en-GB" sz="3200" dirty="0">
                <a:latin typeface="Swiss 721 Roman"/>
              </a:rPr>
              <a:t>standardised </a:t>
            </a:r>
            <a:r>
              <a:rPr lang="en-GB" sz="3200" dirty="0" smtClean="0">
                <a:latin typeface="Swiss 721 Roman"/>
              </a:rPr>
              <a:t>mortality rates </a:t>
            </a:r>
            <a:r>
              <a:rPr lang="en-GB" sz="3200" dirty="0">
                <a:latin typeface="Swiss 721 Roman"/>
              </a:rPr>
              <a:t>than </a:t>
            </a:r>
            <a:r>
              <a:rPr lang="en-GB" sz="3200" dirty="0" smtClean="0">
                <a:latin typeface="Swiss 721 Roman"/>
              </a:rPr>
              <a:t>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Respiratory </a:t>
            </a:r>
            <a:r>
              <a:rPr lang="en-GB" sz="3200" dirty="0">
                <a:latin typeface="Swiss 721 Roman"/>
              </a:rPr>
              <a:t>disease and circulatory </a:t>
            </a:r>
            <a:r>
              <a:rPr lang="en-GB" sz="3200" dirty="0" smtClean="0">
                <a:latin typeface="Swiss 721 Roman"/>
              </a:rPr>
              <a:t>disease were </a:t>
            </a:r>
            <a:r>
              <a:rPr lang="en-GB" sz="3200" dirty="0">
                <a:latin typeface="Swiss 721 Roman"/>
              </a:rPr>
              <a:t>the main </a:t>
            </a:r>
            <a:r>
              <a:rPr lang="en-GB" sz="3200" dirty="0" smtClean="0">
                <a:latin typeface="Swiss 721 Roman"/>
              </a:rPr>
              <a:t>underlying causes </a:t>
            </a:r>
            <a:r>
              <a:rPr lang="en-GB" sz="3200" dirty="0">
                <a:latin typeface="Swiss 721 Roman"/>
              </a:rPr>
              <a:t>of </a:t>
            </a:r>
            <a:r>
              <a:rPr lang="en-GB" sz="3200" dirty="0" smtClean="0">
                <a:latin typeface="Swiss 721 Roman"/>
              </a:rPr>
              <a:t>death  </a:t>
            </a:r>
            <a:endParaRPr lang="en-GB" sz="3200" dirty="0"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Cancer </a:t>
            </a:r>
            <a:r>
              <a:rPr lang="en-GB" sz="3200" dirty="0">
                <a:latin typeface="Swiss 721 Roman"/>
              </a:rPr>
              <a:t>was </a:t>
            </a:r>
            <a:r>
              <a:rPr lang="en-GB" sz="3200" dirty="0" smtClean="0">
                <a:latin typeface="Swiss 721 Roman"/>
              </a:rPr>
              <a:t>a less common underlying cause of death, than in the general population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People with learning disabilities were more like to die from causes that were amenable to healthcare intervention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>
              <a:latin typeface="Swiss 721 Roman"/>
            </a:endParaRPr>
          </a:p>
          <a:p>
            <a:pPr indent="-457200"/>
            <a:r>
              <a:rPr lang="en-GB" sz="3200" b="1" dirty="0" smtClean="0">
                <a:solidFill>
                  <a:srgbClr val="81C341"/>
                </a:solidFill>
                <a:latin typeface="Swiss 721 Roman"/>
              </a:rPr>
              <a:t>Research </a:t>
            </a:r>
            <a:r>
              <a:rPr lang="en-GB" sz="3200" b="1" dirty="0">
                <a:solidFill>
                  <a:srgbClr val="81C341"/>
                </a:solidFill>
                <a:latin typeface="Swiss 721 Roman"/>
              </a:rPr>
              <a:t>question 2: Results for people with Down Syndrome </a:t>
            </a:r>
          </a:p>
          <a:p>
            <a:pPr indent="-457200"/>
            <a:endParaRPr lang="en-GB" sz="3200" dirty="0" smtClean="0"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Swiss 721 Roman"/>
              </a:rPr>
              <a:t>Life expectancy was up to </a:t>
            </a:r>
            <a:r>
              <a:rPr lang="en-GB" sz="3200" dirty="0" smtClean="0">
                <a:latin typeface="Swiss 721 Roman"/>
              </a:rPr>
              <a:t>28 </a:t>
            </a:r>
            <a:r>
              <a:rPr lang="en-GB" sz="3200" dirty="0">
                <a:latin typeface="Swiss 721 Roman"/>
              </a:rPr>
              <a:t>years </a:t>
            </a:r>
            <a:r>
              <a:rPr lang="en-GB" sz="3200" dirty="0" smtClean="0">
                <a:latin typeface="Swiss 721 Roman"/>
              </a:rPr>
              <a:t>lower than the general population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People with congenital heart defects had improvements in life expectancy over time</a:t>
            </a:r>
            <a:endParaRPr lang="en-GB" sz="3200" dirty="0"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Low </a:t>
            </a:r>
            <a:r>
              <a:rPr lang="en-GB" sz="3200" dirty="0">
                <a:latin typeface="Swiss 721 Roman"/>
              </a:rPr>
              <a:t>birth weight, congenital heart defect, black/minority ethnicity, and comorbidities were associated with lower life expectancy/higher mortality rates                   </a:t>
            </a:r>
            <a:endParaRPr lang="en-GB" sz="3200" dirty="0" smtClean="0"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Respiratory </a:t>
            </a:r>
            <a:r>
              <a:rPr lang="en-GB" sz="3200" dirty="0">
                <a:latin typeface="Swiss 721 Roman"/>
              </a:rPr>
              <a:t>illness (specifically </a:t>
            </a:r>
            <a:r>
              <a:rPr lang="en-GB" sz="3200" dirty="0" smtClean="0">
                <a:latin typeface="Swiss 721 Roman"/>
              </a:rPr>
              <a:t>pneumonia) and congenital </a:t>
            </a:r>
            <a:r>
              <a:rPr lang="en-GB" sz="3200" dirty="0">
                <a:latin typeface="Swiss 721 Roman"/>
              </a:rPr>
              <a:t>heart defects </a:t>
            </a:r>
            <a:r>
              <a:rPr lang="en-GB" sz="3200" dirty="0" smtClean="0">
                <a:latin typeface="Swiss 721 Roman"/>
              </a:rPr>
              <a:t>were reported in most studies as the </a:t>
            </a:r>
            <a:r>
              <a:rPr lang="en-GB" sz="3200" dirty="0">
                <a:latin typeface="Swiss 721 Roman"/>
              </a:rPr>
              <a:t>leading </a:t>
            </a:r>
            <a:r>
              <a:rPr lang="en-GB" sz="3200" dirty="0" smtClean="0">
                <a:latin typeface="Swiss 721 Roman"/>
              </a:rPr>
              <a:t>underlying causes </a:t>
            </a:r>
            <a:r>
              <a:rPr lang="en-GB" sz="3200" dirty="0">
                <a:latin typeface="Swiss 721 Roman"/>
              </a:rPr>
              <a:t>of </a:t>
            </a:r>
            <a:r>
              <a:rPr lang="en-GB" sz="3200" dirty="0" smtClean="0">
                <a:latin typeface="Swiss 721 Roman"/>
              </a:rPr>
              <a:t>death and were more common than in the general population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wiss 721 Roman"/>
              </a:rPr>
              <a:t>Dementia and Alzheimer's disease were more common causes of death compared to the general population</a:t>
            </a:r>
          </a:p>
          <a:p>
            <a:pPr algn="just"/>
            <a:endParaRPr lang="en-GB" sz="3200" dirty="0">
              <a:latin typeface="Swiss 721 Roman"/>
            </a:endParaRPr>
          </a:p>
          <a:p>
            <a:pPr algn="just"/>
            <a:endParaRPr lang="en-GB" sz="3200" dirty="0" smtClean="0">
              <a:latin typeface="Swiss 721 Roman"/>
            </a:endParaRPr>
          </a:p>
          <a:p>
            <a:pPr algn="just"/>
            <a:endParaRPr lang="en-GB" sz="3200" dirty="0">
              <a:latin typeface="Swiss 721 Roman"/>
            </a:endParaRPr>
          </a:p>
          <a:p>
            <a:pPr algn="just"/>
            <a:endParaRPr lang="en-GB" sz="3200" dirty="0" smtClean="0">
              <a:latin typeface="Swiss 721 Roman"/>
            </a:endParaRPr>
          </a:p>
          <a:p>
            <a:pPr algn="just"/>
            <a:endParaRPr lang="en-GB" sz="3200" dirty="0">
              <a:latin typeface="Swiss 721 Roman"/>
            </a:endParaRPr>
          </a:p>
          <a:p>
            <a:pPr algn="just"/>
            <a:endParaRPr lang="en-GB" sz="3200" dirty="0" smtClean="0">
              <a:latin typeface="Swiss 721 Roman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3200" dirty="0">
              <a:latin typeface="Swiss 721 Roman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3200" dirty="0" smtClean="0">
              <a:latin typeface="Swiss 721 Roman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3200" dirty="0">
              <a:latin typeface="Swiss 721 Roman"/>
            </a:endParaRPr>
          </a:p>
          <a:p>
            <a:pPr algn="just"/>
            <a:endParaRPr lang="en-GB" sz="3200" dirty="0">
              <a:latin typeface="Swiss 721 Roman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3200" dirty="0" smtClean="0">
              <a:latin typeface="Swiss 721 Roman"/>
            </a:endParaRPr>
          </a:p>
          <a:p>
            <a:pPr algn="just"/>
            <a:endParaRPr lang="en-GB" sz="3200" dirty="0" smtClean="0">
              <a:latin typeface="Swiss 721 Roman"/>
            </a:endParaRPr>
          </a:p>
          <a:p>
            <a:endParaRPr lang="en-GB" sz="2400" dirty="0" smtClean="0">
              <a:latin typeface="Swiss 721 Roman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365080" y="302585"/>
            <a:ext cx="23874155" cy="2623613"/>
          </a:xfrm>
          <a:prstGeom prst="rect">
            <a:avLst/>
          </a:prstGeom>
          <a:solidFill>
            <a:schemeClr val="bg1"/>
          </a:solidFill>
        </p:spPr>
        <p:txBody>
          <a:bodyPr wrap="square" lIns="129360" tIns="64680" rIns="129360" bIns="64680" rtlCol="0">
            <a:spAutoFit/>
          </a:bodyPr>
          <a:lstStyle/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Life expectancy and causes of death of people with  </a:t>
            </a:r>
            <a:endParaRPr lang="en-GB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earning </a:t>
            </a:r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disabilities and </a:t>
            </a:r>
            <a:r>
              <a:rPr lang="en-GB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 with Down Syndrome:</a:t>
            </a:r>
          </a:p>
          <a:p>
            <a:pPr algn="ctr"/>
            <a:r>
              <a:rPr lang="en-GB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Findings </a:t>
            </a:r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from two systematic reviews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92722" y="6627468"/>
            <a:ext cx="237965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People with learning disabilities are thought to have lower life expectancy than the general population</a:t>
            </a:r>
            <a:r>
              <a:rPr lang="en-GB" altLang="en-US" sz="3200" baseline="30000" dirty="0">
                <a:latin typeface="Swiss 721 Roman"/>
              </a:rPr>
              <a:t>1</a:t>
            </a:r>
            <a:endParaRPr lang="en-GB" sz="3200" dirty="0">
              <a:latin typeface="Swiss 721 Roman"/>
              <a:cs typeface="Arial"/>
            </a:endParaRP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People with Down Syndrome have a distinct genetic and health profile, and </a:t>
            </a:r>
            <a:r>
              <a:rPr lang="en-GB" sz="3200" dirty="0">
                <a:latin typeface="Swiss 721 Roman"/>
              </a:rPr>
              <a:t>may have a different profile of cause of death than other </a:t>
            </a:r>
            <a:r>
              <a:rPr lang="en-GB" sz="3200" dirty="0" smtClean="0">
                <a:latin typeface="Swiss 721 Roman"/>
              </a:rPr>
              <a:t>people</a:t>
            </a:r>
            <a:r>
              <a:rPr lang="en-GB" altLang="en-US" sz="3200" baseline="30000" dirty="0" smtClean="0">
                <a:latin typeface="Swiss 721 Roman"/>
              </a:rPr>
              <a:t>2</a:t>
            </a:r>
            <a:endParaRPr lang="en-GB" altLang="en-US" sz="3200" baseline="30000" dirty="0" smtClean="0">
              <a:solidFill>
                <a:srgbClr val="000000"/>
              </a:solidFill>
              <a:latin typeface="Swiss 721 Roman"/>
            </a:endParaRP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Concern </a:t>
            </a:r>
            <a:r>
              <a:rPr lang="en-GB" sz="3200" dirty="0">
                <a:latin typeface="Swiss 721 Roman"/>
              </a:rPr>
              <a:t>has been expressed about </a:t>
            </a:r>
            <a:r>
              <a:rPr lang="en-GB" sz="3200" dirty="0" smtClean="0">
                <a:latin typeface="Swiss 721 Roman"/>
              </a:rPr>
              <a:t>the incidence of deaths due to causes that could be amenable to better treatment  and healthcare in </a:t>
            </a:r>
            <a:r>
              <a:rPr lang="en-GB" sz="3200" dirty="0">
                <a:latin typeface="Swiss 721 Roman"/>
              </a:rPr>
              <a:t>people with </a:t>
            </a:r>
            <a:r>
              <a:rPr lang="en-GB" sz="3200" dirty="0" smtClean="0">
                <a:latin typeface="Swiss 721 Roman"/>
              </a:rPr>
              <a:t>learning disabilities and people with Down Syndrome</a:t>
            </a:r>
            <a:r>
              <a:rPr lang="en-GB" altLang="en-US" sz="3200" baseline="30000" dirty="0" smtClean="0">
                <a:latin typeface="Swiss 721 Roman"/>
              </a:rPr>
              <a:t>3</a:t>
            </a:r>
            <a:endParaRPr lang="en-GB" sz="3200" dirty="0" smtClean="0">
              <a:latin typeface="Swiss 721 Roman"/>
            </a:endParaRPr>
          </a:p>
          <a:p>
            <a:pPr marL="457200" lvl="0" indent="-45720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There is need to synthesise the </a:t>
            </a:r>
            <a:r>
              <a:rPr lang="en-GB" sz="3200" dirty="0">
                <a:latin typeface="Swiss 721 Roman"/>
              </a:rPr>
              <a:t>evidence on life expectancy and causes of </a:t>
            </a:r>
            <a:r>
              <a:rPr lang="en-GB" sz="3200" dirty="0" smtClean="0">
                <a:latin typeface="Swiss 721 Roman"/>
              </a:rPr>
              <a:t>death in both of these population groups</a:t>
            </a:r>
            <a:r>
              <a:rPr lang="en-GB" sz="3200" baseline="30000" dirty="0">
                <a:latin typeface="Swiss 721 Roman"/>
              </a:rPr>
              <a:t>4</a:t>
            </a:r>
            <a:endParaRPr lang="en-GB" sz="3200" dirty="0">
              <a:latin typeface="Swiss 721 Roman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200" dirty="0">
              <a:latin typeface="Swiss 721 Roman"/>
            </a:endParaRPr>
          </a:p>
          <a:p>
            <a:endParaRPr lang="en-GB" sz="2800" dirty="0">
              <a:latin typeface="Swiss 721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733516" y="10914076"/>
            <a:ext cx="877299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3200" dirty="0" smtClean="0">
                <a:latin typeface="Swiss 721 Roman"/>
              </a:rPr>
              <a:t>1. What </a:t>
            </a:r>
            <a:r>
              <a:rPr lang="en-GB" altLang="en-US" sz="3200" dirty="0">
                <a:latin typeface="Swiss 721 Roman"/>
              </a:rPr>
              <a:t>is the life expectancy </a:t>
            </a:r>
            <a:r>
              <a:rPr lang="en-GB" altLang="en-US" sz="3200" dirty="0" smtClean="0">
                <a:latin typeface="Swiss 721 Roman"/>
              </a:rPr>
              <a:t>and cause of death of people with learning disabilities?</a:t>
            </a:r>
            <a:endParaRPr lang="en-GB" altLang="en-US" sz="3200" dirty="0">
              <a:latin typeface="Swiss 721 Roman"/>
            </a:endParaRPr>
          </a:p>
          <a:p>
            <a:pPr>
              <a:defRPr/>
            </a:pPr>
            <a:r>
              <a:rPr lang="en-GB" altLang="en-US" sz="3200" dirty="0" smtClean="0">
                <a:latin typeface="Swiss 721 Roman"/>
              </a:rPr>
              <a:t>2. What is the life expectancy and causes of death of people with Down Syndrome? </a:t>
            </a:r>
            <a:endParaRPr lang="en-GB" sz="3200" dirty="0">
              <a:latin typeface="Swiss 721 Roman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3964843" y="13574339"/>
            <a:ext cx="25598273" cy="3112252"/>
            <a:chOff x="4413833" y="21381820"/>
            <a:chExt cx="24517655" cy="2244748"/>
          </a:xfrm>
        </p:grpSpPr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833" y="21381820"/>
              <a:ext cx="2173313" cy="2244748"/>
            </a:xfrm>
            <a:prstGeom prst="rect">
              <a:avLst/>
            </a:prstGeom>
          </p:spPr>
        </p:pic>
        <p:sp>
          <p:nvSpPr>
            <p:cNvPr id="89" name="TextBox 88"/>
            <p:cNvSpPr txBox="1"/>
            <p:nvPr/>
          </p:nvSpPr>
          <p:spPr>
            <a:xfrm>
              <a:off x="6838316" y="21458071"/>
              <a:ext cx="5668115" cy="449394"/>
            </a:xfrm>
            <a:prstGeom prst="rect">
              <a:avLst/>
            </a:prstGeom>
            <a:noFill/>
          </p:spPr>
          <p:txBody>
            <a:bodyPr wrap="square" lIns="129360" tIns="64680" rIns="129360" bIns="64680" rtlCol="0">
              <a:spAutoFit/>
            </a:bodyPr>
            <a:lstStyle/>
            <a:p>
              <a:r>
                <a:rPr lang="en-GB" sz="3200" b="1" dirty="0" smtClean="0">
                  <a:solidFill>
                    <a:srgbClr val="0088CF"/>
                  </a:solidFill>
                  <a:latin typeface="Swiss 721 Roman"/>
                </a:rPr>
                <a:t>Eligibility criteria </a:t>
              </a:r>
              <a:endParaRPr lang="en-GB" sz="3200" b="1" dirty="0">
                <a:solidFill>
                  <a:srgbClr val="0088CF"/>
                </a:solidFill>
                <a:latin typeface="Swiss 721 Roman"/>
              </a:endParaRP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6989953" y="21972817"/>
              <a:ext cx="21941535" cy="0"/>
            </a:xfrm>
            <a:prstGeom prst="line">
              <a:avLst/>
            </a:prstGeom>
            <a:ln w="63500">
              <a:solidFill>
                <a:srgbClr val="0088C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6496184" y="14853122"/>
            <a:ext cx="21349545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defRPr/>
            </a:pPr>
            <a:r>
              <a:rPr lang="en-GB" sz="3200" b="1" u="sng" dirty="0" smtClean="0">
                <a:latin typeface="Swiss 721 Roman"/>
              </a:rPr>
              <a:t>Inclusion criteria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Studies that clearly report cause of death or life expectancy of people with learning disabilities and/or people with Down syndrome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At least </a:t>
            </a:r>
            <a:r>
              <a:rPr lang="en-GB" sz="3200" dirty="0">
                <a:latin typeface="Swiss 721 Roman"/>
              </a:rPr>
              <a:t>50% of </a:t>
            </a:r>
            <a:r>
              <a:rPr lang="en-GB" sz="3200" dirty="0" smtClean="0">
                <a:latin typeface="Swiss 721 Roman"/>
              </a:rPr>
              <a:t>study sample have learning disabilities </a:t>
            </a:r>
          </a:p>
          <a:p>
            <a:pPr indent="-457200">
              <a:defRPr/>
            </a:pPr>
            <a:endParaRPr lang="en-GB" sz="3200" b="1" u="sng" dirty="0" smtClean="0">
              <a:latin typeface="Swiss 721 Roman"/>
            </a:endParaRPr>
          </a:p>
          <a:p>
            <a:pPr indent="-457200">
              <a:defRPr/>
            </a:pPr>
            <a:r>
              <a:rPr lang="en-GB" sz="3200" b="1" u="sng" dirty="0" smtClean="0">
                <a:latin typeface="Swiss 721 Roman"/>
              </a:rPr>
              <a:t>Exclusion criteria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Full paper not available in English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Case studies with &lt;20 people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Studies of deaths following </a:t>
            </a:r>
            <a:r>
              <a:rPr lang="en-GB" sz="3200" dirty="0">
                <a:latin typeface="Swiss 721 Roman"/>
              </a:rPr>
              <a:t>resettlement/relocation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Post-treatment or post-operation studies of deaths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3200" dirty="0" smtClean="0">
                <a:latin typeface="Swiss 721 Roman"/>
              </a:rPr>
              <a:t>Studies comprising only specific populations (i.e. severe learning disabilities </a:t>
            </a:r>
            <a:r>
              <a:rPr lang="en-GB" sz="3200" dirty="0">
                <a:latin typeface="Swiss 721 Roman"/>
              </a:rPr>
              <a:t>only</a:t>
            </a:r>
            <a:r>
              <a:rPr lang="en-GB" sz="280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sz="2800" dirty="0" smtClean="0"/>
          </a:p>
          <a:p>
            <a:pPr algn="just">
              <a:defRPr/>
            </a:pPr>
            <a:endParaRPr lang="en-GB" sz="280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sz="280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sz="2800" dirty="0" smtClean="0"/>
          </a:p>
          <a:p>
            <a:pPr>
              <a:defRPr/>
            </a:pPr>
            <a:endParaRPr lang="en-GB" sz="2800" dirty="0"/>
          </a:p>
          <a:p>
            <a:r>
              <a:rPr lang="en-GB" sz="2800" dirty="0" smtClean="0">
                <a:latin typeface="Swiss 721 Roman"/>
              </a:rPr>
              <a:t> 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4226045" y="20325729"/>
            <a:ext cx="25357616" cy="2802502"/>
            <a:chOff x="4251493" y="21758548"/>
            <a:chExt cx="24526645" cy="2374440"/>
          </a:xfrm>
        </p:grpSpPr>
        <p:pic>
          <p:nvPicPr>
            <p:cNvPr id="92" name="Picture 91" descr="Symbols Colour RGB_pie chart.jp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1493" y="22231109"/>
              <a:ext cx="2189960" cy="1901879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6807194" y="21758548"/>
              <a:ext cx="3804931" cy="945122"/>
            </a:xfrm>
            <a:prstGeom prst="rect">
              <a:avLst/>
            </a:prstGeom>
            <a:noFill/>
          </p:spPr>
          <p:txBody>
            <a:bodyPr wrap="square" lIns="129360" tIns="64680" rIns="129360" bIns="64680" rtlCol="0">
              <a:spAutoFit/>
            </a:bodyPr>
            <a:lstStyle/>
            <a:p>
              <a:endParaRPr lang="en-GB" sz="3200" b="1" dirty="0" smtClean="0">
                <a:solidFill>
                  <a:srgbClr val="0088CF"/>
                </a:solidFill>
                <a:latin typeface="Swiss 721 Roman"/>
              </a:endParaRPr>
            </a:p>
            <a:p>
              <a:r>
                <a:rPr lang="en-GB" sz="3200" b="1" dirty="0" smtClean="0">
                  <a:solidFill>
                    <a:srgbClr val="0088CF"/>
                  </a:solidFill>
                  <a:latin typeface="Swiss 721 Roman"/>
                </a:rPr>
                <a:t>Results</a:t>
              </a:r>
              <a:endParaRPr lang="en-GB" sz="3200" b="1" dirty="0">
                <a:solidFill>
                  <a:srgbClr val="0088CF"/>
                </a:solidFill>
                <a:latin typeface="Swiss 721 Roman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6807194" y="22648773"/>
              <a:ext cx="21970944" cy="0"/>
            </a:xfrm>
            <a:prstGeom prst="line">
              <a:avLst/>
            </a:prstGeom>
            <a:ln w="63500">
              <a:solidFill>
                <a:srgbClr val="0088C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6834527" y="23322483"/>
            <a:ext cx="557122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wiss 721 Roman"/>
              </a:rPr>
              <a:t>Search results (N=24,705)</a:t>
            </a:r>
            <a:endParaRPr lang="en-GB" sz="3200" dirty="0">
              <a:latin typeface="Swiss 721 Roman"/>
            </a:endParaRPr>
          </a:p>
        </p:txBody>
      </p:sp>
      <p:sp>
        <p:nvSpPr>
          <p:cNvPr id="42" name="Right Arrow 41"/>
          <p:cNvSpPr/>
          <p:nvPr/>
        </p:nvSpPr>
        <p:spPr>
          <a:xfrm>
            <a:off x="7486708" y="24719510"/>
            <a:ext cx="97856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ight Arrow 99"/>
          <p:cNvSpPr/>
          <p:nvPr/>
        </p:nvSpPr>
        <p:spPr>
          <a:xfrm>
            <a:off x="7493750" y="27373614"/>
            <a:ext cx="97856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ight Arrow 104"/>
          <p:cNvSpPr/>
          <p:nvPr/>
        </p:nvSpPr>
        <p:spPr>
          <a:xfrm>
            <a:off x="7585793" y="29726524"/>
            <a:ext cx="97856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0" name="Picture 67" descr="C:\Users\lol2g\AppData\Local\Microsoft\Windows\Temporary Internet Files\Content.Outlook\ANQWNL90\qrcodelogo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59" y="41003354"/>
            <a:ext cx="1324976" cy="1194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" name="TextBox 114"/>
          <p:cNvSpPr txBox="1"/>
          <p:nvPr/>
        </p:nvSpPr>
        <p:spPr>
          <a:xfrm>
            <a:off x="8586130" y="24597670"/>
            <a:ext cx="599420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wiss 721 Roman"/>
              </a:rPr>
              <a:t>Duplicates removed (N=5594)</a:t>
            </a:r>
            <a:endParaRPr lang="en-GB" sz="3200" dirty="0">
              <a:latin typeface="Swiss 721 Roman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834527" y="25986834"/>
            <a:ext cx="635042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wiss 721 Roman"/>
              </a:rPr>
              <a:t>Titles screened (N=19,111)</a:t>
            </a:r>
            <a:endParaRPr lang="en-GB" sz="3200" dirty="0">
              <a:latin typeface="Swiss 721 Roman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8649661" y="27273471"/>
            <a:ext cx="567541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wiss 721 Roman"/>
              </a:rPr>
              <a:t>Excluded (N=17,010)</a:t>
            </a:r>
            <a:endParaRPr lang="en-GB" sz="3200" dirty="0">
              <a:latin typeface="Swiss 721 Roman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805136" y="28413971"/>
            <a:ext cx="588612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wiss 721 Roman"/>
              </a:rPr>
              <a:t>Abstracts screened (N=2101)</a:t>
            </a:r>
            <a:endParaRPr lang="en-GB" sz="3200" dirty="0">
              <a:latin typeface="Swiss 721 Roman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700620" y="29562393"/>
            <a:ext cx="576522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wiss 721 Roman"/>
              </a:rPr>
              <a:t>E</a:t>
            </a:r>
            <a:r>
              <a:rPr lang="en-GB" sz="3200" dirty="0" smtClean="0">
                <a:latin typeface="Swiss 721 Roman"/>
              </a:rPr>
              <a:t>xcluded (N=1779)</a:t>
            </a:r>
            <a:endParaRPr lang="en-GB" sz="3200" dirty="0">
              <a:latin typeface="Swiss 721 Roman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834526" y="30801195"/>
            <a:ext cx="5780939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wiss 721 Roman"/>
              </a:rPr>
              <a:t>Full text </a:t>
            </a:r>
            <a:r>
              <a:rPr lang="en-GB" sz="3200" dirty="0" smtClean="0">
                <a:latin typeface="Swiss 721 Roman"/>
              </a:rPr>
              <a:t>assessed (N=322</a:t>
            </a:r>
            <a:r>
              <a:rPr lang="en-GB" sz="3200" dirty="0">
                <a:latin typeface="Swiss 721 Roman"/>
              </a:rPr>
              <a:t>)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342321" y="33322473"/>
            <a:ext cx="554712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wiss 721 Roman"/>
              </a:rPr>
              <a:t>Included </a:t>
            </a:r>
            <a:r>
              <a:rPr lang="en-GB" sz="3200" dirty="0" smtClean="0">
                <a:latin typeface="Swiss 721 Roman"/>
              </a:rPr>
              <a:t>learning disabilities studies (N=27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124" name="Down Arrow 123"/>
          <p:cNvSpPr/>
          <p:nvPr/>
        </p:nvSpPr>
        <p:spPr>
          <a:xfrm>
            <a:off x="7036336" y="26703687"/>
            <a:ext cx="549457" cy="1710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Down Arrow 124"/>
          <p:cNvSpPr/>
          <p:nvPr/>
        </p:nvSpPr>
        <p:spPr>
          <a:xfrm>
            <a:off x="7112156" y="29136486"/>
            <a:ext cx="558942" cy="16647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Down Arrow 125"/>
          <p:cNvSpPr/>
          <p:nvPr/>
        </p:nvSpPr>
        <p:spPr>
          <a:xfrm>
            <a:off x="7020885" y="31480803"/>
            <a:ext cx="660271" cy="182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ight Arrow 65"/>
          <p:cNvSpPr/>
          <p:nvPr/>
        </p:nvSpPr>
        <p:spPr>
          <a:xfrm>
            <a:off x="7585793" y="31977882"/>
            <a:ext cx="2538191" cy="498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10390267" y="31977882"/>
            <a:ext cx="513219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wiss 721 Roman"/>
              </a:rPr>
              <a:t>E</a:t>
            </a:r>
            <a:r>
              <a:rPr lang="en-GB" sz="3200" dirty="0" smtClean="0">
                <a:latin typeface="Swiss 721 Roman"/>
              </a:rPr>
              <a:t>xcluded (N=261)</a:t>
            </a:r>
            <a:endParaRPr lang="en-GB" sz="3200" dirty="0">
              <a:latin typeface="Swiss 721 Roman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16092617" y="22006353"/>
            <a:ext cx="13321841" cy="0"/>
          </a:xfrm>
          <a:prstGeom prst="lin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6128944" y="28894682"/>
            <a:ext cx="13210690" cy="0"/>
          </a:xfrm>
          <a:prstGeom prst="line">
            <a:avLst/>
          </a:prstGeom>
          <a:ln w="63500">
            <a:solidFill>
              <a:srgbClr val="81C3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3468587" y="4867204"/>
            <a:ext cx="37204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>
                <a:latin typeface="Swiss 721 Roman"/>
              </a:rPr>
              <a:t>www.sldo.ac.uk</a:t>
            </a:r>
          </a:p>
        </p:txBody>
      </p:sp>
      <p:sp>
        <p:nvSpPr>
          <p:cNvPr id="79" name="Down Arrow 78"/>
          <p:cNvSpPr/>
          <p:nvPr/>
        </p:nvSpPr>
        <p:spPr>
          <a:xfrm>
            <a:off x="7036336" y="23975808"/>
            <a:ext cx="457414" cy="201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9393238" y="33306987"/>
            <a:ext cx="6113277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wiss 721 Roman"/>
              </a:rPr>
              <a:t>Included Down Syndrome studies  (N=34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69" name="Down Arrow 68"/>
          <p:cNvSpPr/>
          <p:nvPr/>
        </p:nvSpPr>
        <p:spPr>
          <a:xfrm>
            <a:off x="9251828" y="31480803"/>
            <a:ext cx="660271" cy="17712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538178" y="3088866"/>
            <a:ext cx="19936678" cy="2592836"/>
          </a:xfrm>
          <a:prstGeom prst="rect">
            <a:avLst/>
          </a:prstGeom>
          <a:noFill/>
        </p:spPr>
        <p:txBody>
          <a:bodyPr wrap="square" lIns="129360" tIns="64680" rIns="129360" bIns="64680" rtlCol="0">
            <a:spAutoFit/>
          </a:bodyPr>
          <a:lstStyle/>
          <a:p>
            <a:pPr algn="ctr"/>
            <a:r>
              <a:rPr lang="en-GB" sz="4000" dirty="0" smtClean="0">
                <a:latin typeface="Swiss 721 Roman"/>
              </a:rPr>
              <a:t>Lisa O’Leary, Laura </a:t>
            </a:r>
            <a:r>
              <a:rPr lang="en-GB" sz="4000" dirty="0" err="1" smtClean="0">
                <a:latin typeface="Swiss 721 Roman"/>
              </a:rPr>
              <a:t>Hughes-McCormack</a:t>
            </a:r>
            <a:r>
              <a:rPr lang="en-GB" sz="4000" dirty="0" smtClean="0">
                <a:latin typeface="Swiss 721 Roman"/>
              </a:rPr>
              <a:t>, Kirsty Dunn, Sally-Ann Cooper </a:t>
            </a:r>
            <a:endParaRPr lang="en-GB" sz="4000" dirty="0">
              <a:latin typeface="Swiss 721 Roman"/>
            </a:endParaRPr>
          </a:p>
          <a:p>
            <a:pPr algn="ctr"/>
            <a:r>
              <a:rPr lang="en-GB" sz="4000" dirty="0" smtClean="0">
                <a:latin typeface="Swiss 721 Roman"/>
              </a:rPr>
              <a:t>Institute </a:t>
            </a:r>
            <a:r>
              <a:rPr lang="en-GB" sz="4000" dirty="0">
                <a:latin typeface="Swiss 721 Roman"/>
              </a:rPr>
              <a:t>of Health and </a:t>
            </a:r>
            <a:r>
              <a:rPr lang="en-GB" sz="4000" dirty="0" smtClean="0">
                <a:latin typeface="Swiss 721 Roman"/>
              </a:rPr>
              <a:t>Wellbeing, </a:t>
            </a:r>
            <a:r>
              <a:rPr lang="en-GB" sz="4000" dirty="0">
                <a:latin typeface="Swiss 721 Roman"/>
              </a:rPr>
              <a:t>University of </a:t>
            </a:r>
            <a:r>
              <a:rPr lang="en-GB" sz="4000" dirty="0" smtClean="0">
                <a:latin typeface="Swiss 721 Roman"/>
              </a:rPr>
              <a:t>Glasgow</a:t>
            </a:r>
            <a:endParaRPr lang="en-GB" sz="4000" dirty="0">
              <a:latin typeface="Swiss 721 Roman"/>
            </a:endParaRPr>
          </a:p>
          <a:p>
            <a:pPr algn="ctr"/>
            <a:r>
              <a:rPr lang="en-GB" sz="4000" dirty="0" err="1" smtClean="0">
                <a:latin typeface="Swiss 721 Roman"/>
              </a:rPr>
              <a:t>Lisa.O'Leary@glasgow.ac.uk</a:t>
            </a:r>
            <a:endParaRPr lang="en-GB" sz="4000" dirty="0" smtClean="0">
              <a:latin typeface="Swiss 721 Roman"/>
            </a:endParaRPr>
          </a:p>
          <a:p>
            <a:pPr algn="ctr"/>
            <a:endParaRPr lang="en-GB" sz="4000" b="1" dirty="0">
              <a:latin typeface="Swiss 721 Roman"/>
            </a:endParaRPr>
          </a:p>
        </p:txBody>
      </p:sp>
      <p:pic>
        <p:nvPicPr>
          <p:cNvPr id="70" name="Picture 69" descr="Scottish Government Logo White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5729" y="3088866"/>
            <a:ext cx="2084158" cy="204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3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4748</TotalTime>
  <Words>876</Words>
  <Application>Microsoft Office PowerPoint</Application>
  <PresentationFormat>Custom</PresentationFormat>
  <Paragraphs>101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Ewelina Rydzewska</dc:creator>
  <cp:lastModifiedBy>lol2g</cp:lastModifiedBy>
  <cp:revision>277</cp:revision>
  <cp:lastPrinted>2017-05-10T09:12:17Z</cp:lastPrinted>
  <dcterms:created xsi:type="dcterms:W3CDTF">2015-10-26T11:13:08Z</dcterms:created>
  <dcterms:modified xsi:type="dcterms:W3CDTF">2017-05-10T12:22:23Z</dcterms:modified>
</cp:coreProperties>
</file>