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1383625" cy="30275213"/>
  <p:notesSz cx="9144000" cy="6858000"/>
  <p:defaultTextStyle>
    <a:defPPr>
      <a:defRPr lang="en-US"/>
    </a:defPPr>
    <a:lvl1pPr marL="0" algn="l" defTabSz="2479264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1pPr>
    <a:lvl2pPr marL="1239632" algn="l" defTabSz="2479264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2pPr>
    <a:lvl3pPr marL="2479264" algn="l" defTabSz="2479264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3pPr>
    <a:lvl4pPr marL="3718895" algn="l" defTabSz="2479264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4pPr>
    <a:lvl5pPr marL="4958527" algn="l" defTabSz="2479264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5pPr>
    <a:lvl6pPr marL="6198159" algn="l" defTabSz="2479264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6pPr>
    <a:lvl7pPr marL="7437791" algn="l" defTabSz="2479264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7pPr>
    <a:lvl8pPr marL="8677422" algn="l" defTabSz="2479264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8pPr>
    <a:lvl9pPr marL="9917054" algn="l" defTabSz="2479264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5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5961"/>
    <a:srgbClr val="0088CF"/>
    <a:srgbClr val="81C341"/>
    <a:srgbClr val="F99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87" autoAdjust="0"/>
    <p:restoredTop sz="99644" autoAdjust="0"/>
  </p:normalViewPr>
  <p:slideViewPr>
    <p:cSldViewPr snapToGrid="0">
      <p:cViewPr varScale="1">
        <p:scale>
          <a:sx n="26" d="100"/>
          <a:sy n="26" d="100"/>
        </p:scale>
        <p:origin x="3780" y="192"/>
      </p:cViewPr>
      <p:guideLst>
        <p:guide orient="horz" pos="9535"/>
        <p:guide pos="67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09/05/2017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374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09/05/2017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899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09/05/2017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2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09/05/2017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124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09/05/2017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36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09/05/2017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20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09/05/2017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51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09/05/2017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724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09/05/2017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18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09/05/2017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819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09/05/2017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22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EB75B-2576-43B1-BAFA-58BA296775C2}" type="datetimeFigureOut">
              <a:rPr lang="en-GB" smtClean="0"/>
              <a:t>09/05/2017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60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background5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173" r="822" b="6456"/>
          <a:stretch/>
        </p:blipFill>
        <p:spPr>
          <a:xfrm rot="5400000">
            <a:off x="-14524250" y="13418423"/>
            <a:ext cx="31367635" cy="231913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370160" y="452966"/>
            <a:ext cx="15071781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wiss 721 Light"/>
              </a:rPr>
              <a:t>The </a:t>
            </a:r>
            <a:r>
              <a:rPr lang="en-US" alt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wiss 721 Light"/>
              </a:rPr>
              <a:t>impact of transition on health</a:t>
            </a:r>
          </a:p>
          <a:p>
            <a:pPr algn="ctr"/>
            <a:r>
              <a:rPr lang="en-US" alt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wiss 721 Light"/>
              </a:rPr>
              <a:t> and wellbeing in young people with </a:t>
            </a:r>
            <a:r>
              <a:rPr lang="en-US" alt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wiss 721 Light"/>
              </a:rPr>
              <a:t>learning disabilities: </a:t>
            </a:r>
            <a:br>
              <a:rPr lang="en-US" alt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wiss 721 Light"/>
              </a:rPr>
            </a:br>
            <a:r>
              <a:rPr lang="en-US" alt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wiss 721 Light"/>
              </a:rPr>
              <a:t>a </a:t>
            </a:r>
            <a:r>
              <a:rPr lang="en-US" alt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wiss 721 Light"/>
              </a:rPr>
              <a:t>systematic review</a:t>
            </a:r>
          </a:p>
          <a:p>
            <a:pPr algn="ctr"/>
            <a:endParaRPr lang="en-GB" sz="3600" b="1" dirty="0">
              <a:solidFill>
                <a:srgbClr val="4F5961"/>
              </a:solidFill>
              <a:latin typeface="Swiss 721"/>
            </a:endParaRPr>
          </a:p>
          <a:p>
            <a:pPr algn="ctr"/>
            <a:endParaRPr lang="en-GB" sz="3600" b="1" dirty="0">
              <a:solidFill>
                <a:srgbClr val="4F5961"/>
              </a:solidFill>
              <a:latin typeface="Swiss 721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795102" y="7673782"/>
            <a:ext cx="2444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  <a:latin typeface="Swiss 721 Light"/>
              </a:rPr>
              <a:t>Results</a:t>
            </a:r>
            <a:endParaRPr lang="en-GB" sz="2260" dirty="0">
              <a:solidFill>
                <a:schemeClr val="accent6"/>
              </a:solidFill>
              <a:latin typeface="Swiss 721 Light"/>
            </a:endParaRPr>
          </a:p>
        </p:txBody>
      </p:sp>
      <p:pic>
        <p:nvPicPr>
          <p:cNvPr id="7" name="Picture 6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360" y="3296238"/>
            <a:ext cx="1623600" cy="16236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421184" y="2915762"/>
            <a:ext cx="17378112" cy="2366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396" dirty="0">
              <a:latin typeface="Swiss 721 Roman"/>
            </a:endParaRPr>
          </a:p>
          <a:p>
            <a:r>
              <a:rPr lang="en-GB" sz="2800" dirty="0" smtClean="0">
                <a:solidFill>
                  <a:srgbClr val="F99D2B"/>
                </a:solidFill>
                <a:latin typeface="Swiss 721 Light"/>
              </a:rPr>
              <a:t>Introduction</a:t>
            </a:r>
          </a:p>
          <a:p>
            <a:endParaRPr lang="en-GB" sz="2800" dirty="0">
              <a:solidFill>
                <a:srgbClr val="F99D2B"/>
              </a:solidFill>
              <a:latin typeface="Swiss 721 Ligh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260" dirty="0" smtClean="0">
                <a:solidFill>
                  <a:srgbClr val="000000"/>
                </a:solidFill>
                <a:latin typeface="Swiss 721 Roman"/>
              </a:rPr>
              <a:t>T</a:t>
            </a:r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ransition </a:t>
            </a: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– the move from childhood to adulthood – is an important stage in life for all young people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Transition may impact health and wellbeing in a number of different ways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Transition may be experienced differently by young people with </a:t>
            </a:r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learning disabilities</a:t>
            </a:r>
            <a:endParaRPr lang="en-GB" altLang="en-US" sz="2260" dirty="0">
              <a:solidFill>
                <a:srgbClr val="000000"/>
              </a:solidFill>
              <a:latin typeface="Swiss 721 Light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4436027" y="3830939"/>
            <a:ext cx="15862084" cy="19050"/>
          </a:xfrm>
          <a:prstGeom prst="line">
            <a:avLst/>
          </a:prstGeom>
          <a:ln>
            <a:solidFill>
              <a:srgbClr val="F99D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86446" y="2184553"/>
            <a:ext cx="1402523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00" dirty="0" smtClean="0">
                <a:solidFill>
                  <a:srgbClr val="4F5961"/>
                </a:solidFill>
                <a:latin typeface="Swiss 721 Light"/>
              </a:rPr>
              <a:t>Ms Genevieve Young-Southward</a:t>
            </a:r>
            <a:r>
              <a:rPr lang="en-GB" sz="1900" baseline="30000" dirty="0" smtClean="0">
                <a:solidFill>
                  <a:srgbClr val="4F5961"/>
                </a:solidFill>
                <a:latin typeface="Swiss 721 Light"/>
              </a:rPr>
              <a:t>1</a:t>
            </a:r>
            <a:r>
              <a:rPr lang="en-GB" sz="1900" dirty="0" smtClean="0">
                <a:solidFill>
                  <a:srgbClr val="4F5961"/>
                </a:solidFill>
                <a:latin typeface="Swiss 721 Light"/>
              </a:rPr>
              <a:t>, Professor Chis </a:t>
            </a:r>
            <a:r>
              <a:rPr lang="en-GB" sz="1900" dirty="0">
                <a:solidFill>
                  <a:srgbClr val="4F5961"/>
                </a:solidFill>
                <a:latin typeface="Swiss 721 Light"/>
              </a:rPr>
              <a:t>Philo</a:t>
            </a:r>
            <a:r>
              <a:rPr lang="en-GB" sz="1900" baseline="30000" dirty="0" smtClean="0">
                <a:solidFill>
                  <a:srgbClr val="4F5961"/>
                </a:solidFill>
                <a:latin typeface="Swiss 721 Light"/>
              </a:rPr>
              <a:t>2</a:t>
            </a:r>
            <a:r>
              <a:rPr lang="en-GB" sz="1900" dirty="0" smtClean="0">
                <a:solidFill>
                  <a:srgbClr val="4F5961"/>
                </a:solidFill>
                <a:latin typeface="Swiss 721 Light"/>
              </a:rPr>
              <a:t>, </a:t>
            </a:r>
            <a:r>
              <a:rPr lang="en-GB" sz="1900" dirty="0">
                <a:solidFill>
                  <a:srgbClr val="4F5961"/>
                </a:solidFill>
                <a:latin typeface="Swiss 721 Light"/>
              </a:rPr>
              <a:t>Professor Sally-Ann </a:t>
            </a:r>
            <a:r>
              <a:rPr lang="en-GB" sz="1900" dirty="0" smtClean="0">
                <a:solidFill>
                  <a:srgbClr val="4F5961"/>
                </a:solidFill>
                <a:latin typeface="Swiss 721 Light"/>
              </a:rPr>
              <a:t>Cooper</a:t>
            </a:r>
            <a:r>
              <a:rPr lang="en-GB" sz="1900" baseline="30000" dirty="0" smtClean="0">
                <a:solidFill>
                  <a:srgbClr val="4F5961"/>
                </a:solidFill>
                <a:latin typeface="Swiss 721 Light"/>
              </a:rPr>
              <a:t>1</a:t>
            </a:r>
            <a:endParaRPr lang="en-GB" sz="1900" dirty="0">
              <a:solidFill>
                <a:srgbClr val="4F5961"/>
              </a:solidFill>
              <a:latin typeface="Swiss 721 Light"/>
            </a:endParaRPr>
          </a:p>
          <a:p>
            <a:pPr algn="ctr"/>
            <a:r>
              <a:rPr lang="en-GB" sz="1900" baseline="30000" dirty="0" smtClean="0">
                <a:solidFill>
                  <a:srgbClr val="4F5961"/>
                </a:solidFill>
                <a:latin typeface="Swiss 721 Light"/>
              </a:rPr>
              <a:t>1</a:t>
            </a:r>
            <a:r>
              <a:rPr lang="en-GB" sz="1900" dirty="0" smtClean="0">
                <a:solidFill>
                  <a:srgbClr val="4F5961"/>
                </a:solidFill>
                <a:latin typeface="Swiss 721 Light"/>
              </a:rPr>
              <a:t>University </a:t>
            </a:r>
            <a:r>
              <a:rPr lang="en-GB" sz="1900" dirty="0">
                <a:solidFill>
                  <a:srgbClr val="4F5961"/>
                </a:solidFill>
                <a:latin typeface="Swiss 721 Light"/>
              </a:rPr>
              <a:t>of Glasgow, Institute of Health and </a:t>
            </a:r>
            <a:r>
              <a:rPr lang="en-GB" sz="1900" dirty="0" smtClean="0">
                <a:solidFill>
                  <a:srgbClr val="4F5961"/>
                </a:solidFill>
                <a:latin typeface="Swiss 721 Light"/>
              </a:rPr>
              <a:t>Wellbeing</a:t>
            </a:r>
          </a:p>
          <a:p>
            <a:pPr algn="ctr"/>
            <a:r>
              <a:rPr lang="en-GB" sz="1900" baseline="30000" dirty="0" smtClean="0">
                <a:solidFill>
                  <a:srgbClr val="4F5961"/>
                </a:solidFill>
                <a:latin typeface="Swiss 721 Light"/>
              </a:rPr>
              <a:t>2</a:t>
            </a:r>
            <a:r>
              <a:rPr lang="en-GB" sz="1900" dirty="0" smtClean="0">
                <a:solidFill>
                  <a:srgbClr val="4F5961"/>
                </a:solidFill>
                <a:latin typeface="Swiss 721 Light"/>
              </a:rPr>
              <a:t>University of Glasgow, School of Geographical and Earth Sciences</a:t>
            </a:r>
            <a:endParaRPr lang="en-GB" sz="1900" baseline="30000" dirty="0">
              <a:solidFill>
                <a:srgbClr val="4F5961"/>
              </a:solidFill>
              <a:latin typeface="Swiss 721 Ligh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36027" y="7802798"/>
            <a:ext cx="7518605" cy="688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88CF"/>
                </a:solidFill>
                <a:latin typeface="Swiss 721 Light"/>
              </a:rPr>
              <a:t>Methods</a:t>
            </a:r>
          </a:p>
          <a:p>
            <a:endParaRPr lang="en-GB" sz="2400" dirty="0" smtClean="0"/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Inclusion criteria:</a:t>
            </a:r>
          </a:p>
          <a:p>
            <a:pPr marL="571500" indent="-571500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Age of participants was between 13 and 24 years old</a:t>
            </a:r>
          </a:p>
          <a:p>
            <a:pPr marL="571500" indent="-571500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Data for participants with </a:t>
            </a:r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learning disability </a:t>
            </a: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was reported separately from those without </a:t>
            </a:r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learning disability</a:t>
            </a:r>
            <a:endParaRPr lang="en-GB" altLang="en-US" sz="2260" dirty="0">
              <a:solidFill>
                <a:srgbClr val="000000"/>
              </a:solidFill>
              <a:latin typeface="Swiss 721 Light"/>
            </a:endParaRPr>
          </a:p>
          <a:p>
            <a:pPr marL="571500" indent="-571500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Both transition and health were included </a:t>
            </a:r>
          </a:p>
          <a:p>
            <a:pPr marL="571500" indent="-571500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Article was written in English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6 databases were searched using key search terms 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Grey literature and reference lists were hand </a:t>
            </a:r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searched </a:t>
            </a:r>
            <a:endParaRPr lang="en-GB" altLang="en-US" sz="2260" dirty="0">
              <a:solidFill>
                <a:srgbClr val="000000"/>
              </a:solidFill>
              <a:latin typeface="Swiss 721 Light"/>
            </a:endParaRP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A </a:t>
            </a:r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sample of </a:t>
            </a: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titles and abstracts were screened by a second reviewer to check agreement</a:t>
            </a:r>
          </a:p>
          <a:p>
            <a:endParaRPr lang="en-GB" sz="2800" dirty="0">
              <a:solidFill>
                <a:srgbClr val="0088CF"/>
              </a:solidFill>
              <a:latin typeface="Swiss 721 Light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380702" y="8455792"/>
            <a:ext cx="7078062" cy="4"/>
          </a:xfrm>
          <a:prstGeom prst="line">
            <a:avLst/>
          </a:prstGeom>
          <a:ln>
            <a:solidFill>
              <a:srgbClr val="0088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820" y="7765836"/>
            <a:ext cx="1623600" cy="1707060"/>
          </a:xfrm>
          <a:prstGeom prst="rect">
            <a:avLst/>
          </a:prstGeom>
        </p:spPr>
      </p:pic>
      <p:pic>
        <p:nvPicPr>
          <p:cNvPr id="18" name="Picture 17" descr="Symbols Colour RGB_pie chart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4632" y="7612375"/>
            <a:ext cx="1624051" cy="1624051"/>
          </a:xfrm>
          <a:prstGeom prst="rect">
            <a:avLst/>
          </a:prstGeom>
        </p:spPr>
      </p:pic>
      <p:pic>
        <p:nvPicPr>
          <p:cNvPr id="4" name="Picture 3" descr="UoG_colour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6892" y="284271"/>
            <a:ext cx="2217946" cy="68903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7422"/>
            <a:ext cx="2267377" cy="1100495"/>
          </a:xfrm>
          <a:prstGeom prst="rect">
            <a:avLst/>
          </a:prstGeom>
        </p:spPr>
      </p:pic>
      <p:sp>
        <p:nvSpPr>
          <p:cNvPr id="74" name="Rectangle 73"/>
          <p:cNvSpPr/>
          <p:nvPr/>
        </p:nvSpPr>
        <p:spPr>
          <a:xfrm>
            <a:off x="4785238" y="13773903"/>
            <a:ext cx="4556488" cy="787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260" dirty="0">
              <a:solidFill>
                <a:schemeClr val="tx1">
                  <a:lumMod val="50000"/>
                  <a:lumOff val="50000"/>
                </a:schemeClr>
              </a:solidFill>
              <a:latin typeface="Swiss 721"/>
            </a:endParaRPr>
          </a:p>
          <a:p>
            <a:endParaRPr lang="en-GB" sz="2260" dirty="0">
              <a:latin typeface="Swiss 721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349560" y="27565564"/>
            <a:ext cx="2444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wiss 721 Light"/>
              </a:rPr>
              <a:t>Conclusions</a:t>
            </a: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  <a:latin typeface="Swiss 721 Light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4349560" y="28101308"/>
            <a:ext cx="14722261" cy="817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79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360" y="27565564"/>
            <a:ext cx="1623600" cy="1623600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4349560" y="28235429"/>
            <a:ext cx="15056040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The studies in this review reveal a mixed picture of health and wellbeing outcomes for young people </a:t>
            </a:r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with</a:t>
            </a:r>
            <a:b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</a:br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learning </a:t>
            </a:r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disabilities </a:t>
            </a: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during transition</a:t>
            </a:r>
          </a:p>
          <a:p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More </a:t>
            </a: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research in this area, including secondary analysis of existing data, combined with qualitative exploration of young people’s transition experiences, is needed</a:t>
            </a:r>
          </a:p>
          <a:p>
            <a:endParaRPr lang="en-GB" sz="2260" dirty="0">
              <a:latin typeface="Swiss 721 Roman"/>
            </a:endParaRP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4619" y="1053130"/>
            <a:ext cx="1306985" cy="1306985"/>
          </a:xfrm>
          <a:prstGeom prst="rect">
            <a:avLst/>
          </a:prstGeom>
        </p:spPr>
      </p:pic>
      <p:cxnSp>
        <p:nvCxnSpPr>
          <p:cNvPr id="43" name="Straight Connector 42"/>
          <p:cNvCxnSpPr/>
          <p:nvPr/>
        </p:nvCxnSpPr>
        <p:spPr>
          <a:xfrm>
            <a:off x="13795102" y="8463707"/>
            <a:ext cx="7078062" cy="4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539872" y="8965067"/>
            <a:ext cx="7588522" cy="5712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14,774 articles were initially extracted, of which 11 met the inclusion criteria </a:t>
            </a:r>
            <a:endParaRPr lang="en-GB" altLang="en-US" sz="2260" dirty="0" smtClean="0">
              <a:solidFill>
                <a:srgbClr val="000000"/>
              </a:solidFill>
              <a:latin typeface="Swiss 721 Light"/>
            </a:endParaRPr>
          </a:p>
          <a:p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     (</a:t>
            </a: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Figure 1)</a:t>
            </a:r>
          </a:p>
          <a:p>
            <a:endParaRPr lang="en-GB" altLang="en-US" sz="2260" dirty="0">
              <a:solidFill>
                <a:srgbClr val="000000"/>
              </a:solidFill>
              <a:latin typeface="Swiss 721 Ligh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The results of the articles were mixed and in places </a:t>
            </a:r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contradictory</a:t>
            </a:r>
          </a:p>
          <a:p>
            <a:endParaRPr lang="en-GB" altLang="en-US" sz="2260" dirty="0" smtClean="0">
              <a:solidFill>
                <a:srgbClr val="000000"/>
              </a:solidFill>
              <a:latin typeface="Swiss 721 Ligh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N</a:t>
            </a:r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umerous </a:t>
            </a: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health and wellbeing issues </a:t>
            </a:r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were identified in </a:t>
            </a: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this population during transition, including obesity, sexual health and </a:t>
            </a:r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interpersonal conflict</a:t>
            </a:r>
          </a:p>
          <a:p>
            <a:endParaRPr lang="en-GB" altLang="en-US" sz="2260" dirty="0">
              <a:solidFill>
                <a:srgbClr val="000000"/>
              </a:solidFill>
              <a:latin typeface="Swiss 721 Ligh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However, the </a:t>
            </a: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majority of parents of children with </a:t>
            </a:r>
            <a:r>
              <a:rPr lang="en-GB" altLang="en-US" sz="2260" dirty="0" smtClean="0">
                <a:solidFill>
                  <a:srgbClr val="000000"/>
                </a:solidFill>
                <a:latin typeface="Swiss 721 Light"/>
              </a:rPr>
              <a:t>learning disabilities rated </a:t>
            </a:r>
            <a:r>
              <a:rPr lang="en-GB" altLang="en-US" sz="2260" dirty="0">
                <a:solidFill>
                  <a:srgbClr val="000000"/>
                </a:solidFill>
                <a:latin typeface="Swiss 721 Light"/>
              </a:rPr>
              <a:t>their child’s quality of life during this period positively</a:t>
            </a:r>
          </a:p>
          <a:p>
            <a:endParaRPr lang="en-GB" dirty="0"/>
          </a:p>
        </p:txBody>
      </p:sp>
      <p:sp>
        <p:nvSpPr>
          <p:cNvPr id="47" name="Rectangle 13"/>
          <p:cNvSpPr>
            <a:spLocks noChangeArrowheads="1"/>
          </p:cNvSpPr>
          <p:nvPr/>
        </p:nvSpPr>
        <p:spPr bwMode="auto">
          <a:xfrm>
            <a:off x="9123389" y="15918134"/>
            <a:ext cx="44783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Database search</a:t>
            </a:r>
            <a:br>
              <a:rPr lang="en-GB" altLang="en-US" sz="2400" dirty="0">
                <a:solidFill>
                  <a:srgbClr val="000000"/>
                </a:solidFill>
                <a:latin typeface="Swiss 721 Light"/>
              </a:rPr>
            </a:br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Titles read n = 14,774</a:t>
            </a:r>
          </a:p>
        </p:txBody>
      </p:sp>
      <p:sp>
        <p:nvSpPr>
          <p:cNvPr id="48" name="Rectangle 14"/>
          <p:cNvSpPr>
            <a:spLocks noChangeArrowheads="1"/>
          </p:cNvSpPr>
          <p:nvPr/>
        </p:nvSpPr>
        <p:spPr bwMode="auto">
          <a:xfrm>
            <a:off x="13795102" y="16940378"/>
            <a:ext cx="551584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rgbClr val="000000"/>
                </a:solidFill>
                <a:latin typeface="Swiss 721 Light"/>
              </a:rPr>
              <a:t>Excluded n </a:t>
            </a:r>
            <a:r>
              <a:rPr lang="en-GB" altLang="en-US" sz="2400" b="1" dirty="0" smtClean="0">
                <a:solidFill>
                  <a:srgbClr val="000000"/>
                </a:solidFill>
                <a:latin typeface="Swiss 721 Light"/>
              </a:rPr>
              <a:t>= </a:t>
            </a:r>
            <a:r>
              <a:rPr lang="en-GB" altLang="en-US" sz="2400" b="1" dirty="0">
                <a:solidFill>
                  <a:srgbClr val="000000"/>
                </a:solidFill>
                <a:latin typeface="Swiss 721 Light"/>
              </a:rPr>
              <a:t>14,262</a:t>
            </a:r>
          </a:p>
          <a:p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Duplicate n = 161</a:t>
            </a:r>
          </a:p>
          <a:p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Clearly not relevant </a:t>
            </a:r>
            <a:r>
              <a:rPr lang="en-GB" altLang="en-US" sz="2400" dirty="0" smtClean="0">
                <a:solidFill>
                  <a:srgbClr val="000000"/>
                </a:solidFill>
                <a:latin typeface="Swiss 721 Light"/>
              </a:rPr>
              <a:t>n </a:t>
            </a:r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= 14,101</a:t>
            </a:r>
          </a:p>
        </p:txBody>
      </p:sp>
      <p:sp>
        <p:nvSpPr>
          <p:cNvPr id="49" name="Rectangle 15"/>
          <p:cNvSpPr>
            <a:spLocks noChangeArrowheads="1"/>
          </p:cNvSpPr>
          <p:nvPr/>
        </p:nvSpPr>
        <p:spPr bwMode="auto">
          <a:xfrm>
            <a:off x="9846495" y="18647144"/>
            <a:ext cx="30321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Abstracts read</a:t>
            </a:r>
            <a:br>
              <a:rPr lang="en-GB" altLang="en-US" sz="2400" dirty="0">
                <a:solidFill>
                  <a:srgbClr val="000000"/>
                </a:solidFill>
                <a:latin typeface="Swiss 721 Light"/>
              </a:rPr>
            </a:br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n = 512</a:t>
            </a:r>
          </a:p>
        </p:txBody>
      </p:sp>
      <p:sp>
        <p:nvSpPr>
          <p:cNvPr id="51" name="Rectangle 16"/>
          <p:cNvSpPr>
            <a:spLocks noChangeArrowheads="1"/>
          </p:cNvSpPr>
          <p:nvPr/>
        </p:nvSpPr>
        <p:spPr bwMode="auto">
          <a:xfrm>
            <a:off x="13795102" y="19415491"/>
            <a:ext cx="6408351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rgbClr val="000000"/>
                </a:solidFill>
                <a:latin typeface="Swiss 721 Light"/>
              </a:rPr>
              <a:t>Excluded n = 450</a:t>
            </a:r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/>
            </a:r>
            <a:br>
              <a:rPr lang="en-GB" altLang="en-US" sz="2400" dirty="0">
                <a:solidFill>
                  <a:srgbClr val="000000"/>
                </a:solidFill>
                <a:latin typeface="Swiss 721 Light"/>
              </a:rPr>
            </a:br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Wrong age group/age not reported n = 52</a:t>
            </a:r>
            <a:br>
              <a:rPr lang="en-GB" altLang="en-US" sz="2400" dirty="0">
                <a:solidFill>
                  <a:srgbClr val="000000"/>
                </a:solidFill>
                <a:latin typeface="Swiss 721 Light"/>
              </a:rPr>
            </a:br>
            <a:r>
              <a:rPr lang="en-GB" altLang="en-US" sz="2400" dirty="0" smtClean="0">
                <a:solidFill>
                  <a:srgbClr val="000000"/>
                </a:solidFill>
                <a:latin typeface="Swiss 721 Light"/>
              </a:rPr>
              <a:t>LD </a:t>
            </a:r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participants not reported separately n = 55</a:t>
            </a:r>
          </a:p>
          <a:p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Both transition and health </a:t>
            </a:r>
          </a:p>
          <a:p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not included n = 328</a:t>
            </a:r>
          </a:p>
          <a:p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Not English language n = 15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9412313" y="21992912"/>
            <a:ext cx="39004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Papers read in full</a:t>
            </a:r>
          </a:p>
          <a:p>
            <a:pPr algn="ctr"/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n = 62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13798011" y="23105027"/>
            <a:ext cx="640835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rgbClr val="000000"/>
                </a:solidFill>
                <a:latin typeface="Swiss 721 Light"/>
              </a:rPr>
              <a:t>Excluded n = 54</a:t>
            </a:r>
          </a:p>
          <a:p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Wrong age group/age not reported n = 8</a:t>
            </a:r>
          </a:p>
          <a:p>
            <a:r>
              <a:rPr lang="en-GB" altLang="en-US" sz="2400" dirty="0" smtClean="0">
                <a:solidFill>
                  <a:srgbClr val="000000"/>
                </a:solidFill>
                <a:latin typeface="Swiss 721 Light"/>
              </a:rPr>
              <a:t>LD </a:t>
            </a:r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participants not reported separately n = 21</a:t>
            </a:r>
          </a:p>
          <a:p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Both transition and health not included n = 25</a:t>
            </a: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2798378" y="22212457"/>
            <a:ext cx="44275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Identified from </a:t>
            </a:r>
          </a:p>
          <a:p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reference list</a:t>
            </a:r>
          </a:p>
          <a:p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n = </a:t>
            </a:r>
            <a:r>
              <a:rPr lang="en-GB" altLang="en-US" sz="2400" dirty="0" smtClean="0">
                <a:solidFill>
                  <a:srgbClr val="000000"/>
                </a:solidFill>
                <a:latin typeface="Swiss 721 Light"/>
              </a:rPr>
              <a:t>18 </a:t>
            </a:r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+ 1 published dataset</a:t>
            </a:r>
          </a:p>
        </p:txBody>
      </p:sp>
      <p:sp>
        <p:nvSpPr>
          <p:cNvPr id="60" name="Rectangle 20"/>
          <p:cNvSpPr>
            <a:spLocks noChangeArrowheads="1"/>
          </p:cNvSpPr>
          <p:nvPr/>
        </p:nvSpPr>
        <p:spPr bwMode="auto">
          <a:xfrm>
            <a:off x="2748757" y="24044058"/>
            <a:ext cx="776175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rgbClr val="000000"/>
                </a:solidFill>
                <a:latin typeface="Swiss 721 Light"/>
              </a:rPr>
              <a:t>Excluded n = 16</a:t>
            </a:r>
          </a:p>
          <a:p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Wrong age group/age </a:t>
            </a:r>
            <a:r>
              <a:rPr lang="en-GB" altLang="en-US" sz="2400" dirty="0" smtClean="0">
                <a:solidFill>
                  <a:srgbClr val="000000"/>
                </a:solidFill>
                <a:latin typeface="Swiss 721 Light"/>
              </a:rPr>
              <a:t>not </a:t>
            </a:r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reported n = 2</a:t>
            </a:r>
          </a:p>
          <a:p>
            <a:r>
              <a:rPr lang="en-GB" altLang="en-US" sz="2400" dirty="0" smtClean="0">
                <a:solidFill>
                  <a:srgbClr val="000000"/>
                </a:solidFill>
                <a:latin typeface="Swiss 721 Light"/>
              </a:rPr>
              <a:t>LD participants </a:t>
            </a:r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not </a:t>
            </a:r>
            <a:r>
              <a:rPr lang="en-GB" altLang="en-US" sz="2400" dirty="0" smtClean="0">
                <a:solidFill>
                  <a:srgbClr val="000000"/>
                </a:solidFill>
                <a:latin typeface="Swiss 721 Light"/>
              </a:rPr>
              <a:t>reported </a:t>
            </a:r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separately n = 6</a:t>
            </a:r>
          </a:p>
          <a:p>
            <a:r>
              <a:rPr lang="en-GB" altLang="en-US" sz="2400" dirty="0">
                <a:solidFill>
                  <a:srgbClr val="000000"/>
                </a:solidFill>
                <a:latin typeface="Swiss 721 Light"/>
              </a:rPr>
              <a:t>Both transition and health not included n = 8</a:t>
            </a:r>
          </a:p>
        </p:txBody>
      </p:sp>
      <p:sp>
        <p:nvSpPr>
          <p:cNvPr id="61" name="Rectangle 22"/>
          <p:cNvSpPr>
            <a:spLocks noChangeArrowheads="1"/>
          </p:cNvSpPr>
          <p:nvPr/>
        </p:nvSpPr>
        <p:spPr bwMode="auto">
          <a:xfrm>
            <a:off x="9846495" y="26174142"/>
            <a:ext cx="314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00000"/>
                </a:solidFill>
                <a:latin typeface="Swiss 721 Light"/>
              </a:rPr>
              <a:t>Final inclusion</a:t>
            </a:r>
          </a:p>
          <a:p>
            <a:pPr algn="ctr"/>
            <a:r>
              <a:rPr lang="en-GB" altLang="en-US" sz="2400" b="1" dirty="0">
                <a:solidFill>
                  <a:srgbClr val="000000"/>
                </a:solidFill>
                <a:latin typeface="Swiss 721 Light"/>
              </a:rPr>
              <a:t>n = 11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4135100" y="27005139"/>
            <a:ext cx="550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latin typeface="Swiss 721 Light"/>
              </a:rPr>
              <a:t>Figure 1:Inclusion and exclusion of articles</a:t>
            </a:r>
            <a:endParaRPr lang="en-GB" sz="1800" dirty="0">
              <a:latin typeface="Swiss 721 Light"/>
            </a:endParaRPr>
          </a:p>
        </p:txBody>
      </p:sp>
      <p:cxnSp>
        <p:nvCxnSpPr>
          <p:cNvPr id="27" name="Straight Arrow Connector 26"/>
          <p:cNvCxnSpPr>
            <a:stCxn id="47" idx="2"/>
            <a:endCxn id="49" idx="0"/>
          </p:cNvCxnSpPr>
          <p:nvPr/>
        </p:nvCxnSpPr>
        <p:spPr>
          <a:xfrm>
            <a:off x="11362558" y="16749131"/>
            <a:ext cx="0" cy="1898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48" idx="1"/>
          </p:cNvCxnSpPr>
          <p:nvPr/>
        </p:nvCxnSpPr>
        <p:spPr>
          <a:xfrm>
            <a:off x="11362557" y="17540542"/>
            <a:ext cx="243254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9" idx="2"/>
            <a:endCxn id="52" idx="0"/>
          </p:cNvCxnSpPr>
          <p:nvPr/>
        </p:nvCxnSpPr>
        <p:spPr>
          <a:xfrm flipH="1">
            <a:off x="11362557" y="19478141"/>
            <a:ext cx="1" cy="25147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51" idx="1"/>
          </p:cNvCxnSpPr>
          <p:nvPr/>
        </p:nvCxnSpPr>
        <p:spPr>
          <a:xfrm>
            <a:off x="11362557" y="20545157"/>
            <a:ext cx="2432545" cy="24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2" idx="2"/>
          </p:cNvCxnSpPr>
          <p:nvPr/>
        </p:nvCxnSpPr>
        <p:spPr>
          <a:xfrm>
            <a:off x="11362557" y="22823909"/>
            <a:ext cx="0" cy="3350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53" idx="1"/>
          </p:cNvCxnSpPr>
          <p:nvPr/>
        </p:nvCxnSpPr>
        <p:spPr>
          <a:xfrm>
            <a:off x="11362557" y="23889857"/>
            <a:ext cx="24354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4" idx="2"/>
          </p:cNvCxnSpPr>
          <p:nvPr/>
        </p:nvCxnSpPr>
        <p:spPr>
          <a:xfrm>
            <a:off x="5012147" y="23412786"/>
            <a:ext cx="0" cy="631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012147" y="25613718"/>
            <a:ext cx="0" cy="975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5012147" y="26589640"/>
            <a:ext cx="5065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52462" y="6401015"/>
            <a:ext cx="15208592" cy="78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60" dirty="0" smtClean="0"/>
              <a:t>To review the current literature to identify whether transition to adulthood affects health and wellbeing in the population with learning disabilities, and in what particular ways</a:t>
            </a:r>
            <a:endParaRPr lang="en-GB" sz="2260" dirty="0"/>
          </a:p>
        </p:txBody>
      </p:sp>
      <p:sp>
        <p:nvSpPr>
          <p:cNvPr id="8" name="TextBox 7"/>
          <p:cNvSpPr txBox="1"/>
          <p:nvPr/>
        </p:nvSpPr>
        <p:spPr>
          <a:xfrm>
            <a:off x="4645385" y="5560398"/>
            <a:ext cx="2440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Aim</a:t>
            </a: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6" name="Picture 45" descr="Symbols Colour RGB_pencil.jpg"/>
          <p:cNvPicPr>
            <a:picLocks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824" y="5589215"/>
            <a:ext cx="1623600" cy="1623600"/>
          </a:xfrm>
          <a:prstGeom prst="rect">
            <a:avLst/>
          </a:prstGeom>
        </p:spPr>
      </p:pic>
      <p:cxnSp>
        <p:nvCxnSpPr>
          <p:cNvPr id="50" name="Straight Connector 49"/>
          <p:cNvCxnSpPr/>
          <p:nvPr/>
        </p:nvCxnSpPr>
        <p:spPr>
          <a:xfrm>
            <a:off x="4436027" y="6190928"/>
            <a:ext cx="15862084" cy="1905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38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2056</TotalTime>
  <Words>387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Swiss 721</vt:lpstr>
      <vt:lpstr>Swiss 721 Light</vt:lpstr>
      <vt:lpstr>Swiss 721 Roman</vt:lpstr>
      <vt:lpstr>Wingdings</vt:lpstr>
      <vt:lpstr>Office Theme</vt:lpstr>
      <vt:lpstr>PowerPoint Presentation</vt:lpstr>
    </vt:vector>
  </TitlesOfParts>
  <Company>University of Glasgow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Ewelina Rydzewska</dc:creator>
  <cp:lastModifiedBy>Genevieve Young-Southward</cp:lastModifiedBy>
  <cp:revision>99</cp:revision>
  <dcterms:created xsi:type="dcterms:W3CDTF">2015-10-26T11:13:08Z</dcterms:created>
  <dcterms:modified xsi:type="dcterms:W3CDTF">2017-05-09T15:46:12Z</dcterms:modified>
</cp:coreProperties>
</file>