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21383625" cy="30275213"/>
  <p:notesSz cx="9144000" cy="6858000"/>
  <p:defaultTextStyle>
    <a:defPPr>
      <a:defRPr lang="en-US"/>
    </a:defPPr>
    <a:lvl1pPr marL="0" algn="l" defTabSz="2479264" rtl="0" eaLnBrk="1" latinLnBrk="0" hangingPunct="1">
      <a:defRPr sz="4880" kern="1200">
        <a:solidFill>
          <a:schemeClr val="tx1"/>
        </a:solidFill>
        <a:latin typeface="+mn-lt"/>
        <a:ea typeface="+mn-ea"/>
        <a:cs typeface="+mn-cs"/>
      </a:defRPr>
    </a:lvl1pPr>
    <a:lvl2pPr marL="1239632" algn="l" defTabSz="2479264" rtl="0" eaLnBrk="1" latinLnBrk="0" hangingPunct="1">
      <a:defRPr sz="4880" kern="1200">
        <a:solidFill>
          <a:schemeClr val="tx1"/>
        </a:solidFill>
        <a:latin typeface="+mn-lt"/>
        <a:ea typeface="+mn-ea"/>
        <a:cs typeface="+mn-cs"/>
      </a:defRPr>
    </a:lvl2pPr>
    <a:lvl3pPr marL="2479264" algn="l" defTabSz="2479264" rtl="0" eaLnBrk="1" latinLnBrk="0" hangingPunct="1">
      <a:defRPr sz="4880" kern="1200">
        <a:solidFill>
          <a:schemeClr val="tx1"/>
        </a:solidFill>
        <a:latin typeface="+mn-lt"/>
        <a:ea typeface="+mn-ea"/>
        <a:cs typeface="+mn-cs"/>
      </a:defRPr>
    </a:lvl3pPr>
    <a:lvl4pPr marL="3718895" algn="l" defTabSz="2479264" rtl="0" eaLnBrk="1" latinLnBrk="0" hangingPunct="1">
      <a:defRPr sz="4880" kern="1200">
        <a:solidFill>
          <a:schemeClr val="tx1"/>
        </a:solidFill>
        <a:latin typeface="+mn-lt"/>
        <a:ea typeface="+mn-ea"/>
        <a:cs typeface="+mn-cs"/>
      </a:defRPr>
    </a:lvl4pPr>
    <a:lvl5pPr marL="4958527" algn="l" defTabSz="2479264" rtl="0" eaLnBrk="1" latinLnBrk="0" hangingPunct="1">
      <a:defRPr sz="4880" kern="1200">
        <a:solidFill>
          <a:schemeClr val="tx1"/>
        </a:solidFill>
        <a:latin typeface="+mn-lt"/>
        <a:ea typeface="+mn-ea"/>
        <a:cs typeface="+mn-cs"/>
      </a:defRPr>
    </a:lvl5pPr>
    <a:lvl6pPr marL="6198159" algn="l" defTabSz="2479264" rtl="0" eaLnBrk="1" latinLnBrk="0" hangingPunct="1">
      <a:defRPr sz="4880" kern="1200">
        <a:solidFill>
          <a:schemeClr val="tx1"/>
        </a:solidFill>
        <a:latin typeface="+mn-lt"/>
        <a:ea typeface="+mn-ea"/>
        <a:cs typeface="+mn-cs"/>
      </a:defRPr>
    </a:lvl6pPr>
    <a:lvl7pPr marL="7437791" algn="l" defTabSz="2479264" rtl="0" eaLnBrk="1" latinLnBrk="0" hangingPunct="1">
      <a:defRPr sz="4880" kern="1200">
        <a:solidFill>
          <a:schemeClr val="tx1"/>
        </a:solidFill>
        <a:latin typeface="+mn-lt"/>
        <a:ea typeface="+mn-ea"/>
        <a:cs typeface="+mn-cs"/>
      </a:defRPr>
    </a:lvl7pPr>
    <a:lvl8pPr marL="8677422" algn="l" defTabSz="2479264" rtl="0" eaLnBrk="1" latinLnBrk="0" hangingPunct="1">
      <a:defRPr sz="4880" kern="1200">
        <a:solidFill>
          <a:schemeClr val="tx1"/>
        </a:solidFill>
        <a:latin typeface="+mn-lt"/>
        <a:ea typeface="+mn-ea"/>
        <a:cs typeface="+mn-cs"/>
      </a:defRPr>
    </a:lvl8pPr>
    <a:lvl9pPr marL="9917054" algn="l" defTabSz="2479264" rtl="0" eaLnBrk="1" latinLnBrk="0" hangingPunct="1">
      <a:defRPr sz="4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5"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5961"/>
    <a:srgbClr val="0088CF"/>
    <a:srgbClr val="81C341"/>
    <a:srgbClr val="F99D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87" autoAdjust="0"/>
    <p:restoredTop sz="99644" autoAdjust="0"/>
  </p:normalViewPr>
  <p:slideViewPr>
    <p:cSldViewPr snapToGrid="0">
      <p:cViewPr varScale="1">
        <p:scale>
          <a:sx n="26" d="100"/>
          <a:sy n="26" d="100"/>
        </p:scale>
        <p:origin x="3780" y="192"/>
      </p:cViewPr>
      <p:guideLst>
        <p:guide orient="horz" pos="9535"/>
        <p:guide pos="673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C76626EA-51D6-478A-9000-69EB99FAD209}" type="datetimeFigureOut">
              <a:rPr lang="en-GB" smtClean="0"/>
              <a:t>09/05/2017</a:t>
            </a:fld>
            <a:endParaRPr lang="en-GB"/>
          </a:p>
        </p:txBody>
      </p:sp>
      <p:sp>
        <p:nvSpPr>
          <p:cNvPr id="4" name="Slide Image Placeholder 3"/>
          <p:cNvSpPr>
            <a:spLocks noGrp="1" noRot="1" noChangeAspect="1"/>
          </p:cNvSpPr>
          <p:nvPr>
            <p:ph type="sldImg" idx="2"/>
          </p:nvPr>
        </p:nvSpPr>
        <p:spPr>
          <a:xfrm>
            <a:off x="3663950" y="514350"/>
            <a:ext cx="1816100"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4454824-8E64-4B98-8251-7CA3EBE91DA3}" type="slidenum">
              <a:rPr lang="en-GB" smtClean="0"/>
              <a:t>‹#›</a:t>
            </a:fld>
            <a:endParaRPr lang="en-GB"/>
          </a:p>
        </p:txBody>
      </p:sp>
    </p:spTree>
    <p:extLst>
      <p:ext uri="{BB962C8B-B14F-4D97-AF65-F5344CB8AC3E}">
        <p14:creationId xmlns:p14="http://schemas.microsoft.com/office/powerpoint/2010/main" val="2943729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454824-8E64-4B98-8251-7CA3EBE91DA3}" type="slidenum">
              <a:rPr lang="en-GB" smtClean="0"/>
              <a:t>1</a:t>
            </a:fld>
            <a:endParaRPr lang="en-GB"/>
          </a:p>
        </p:txBody>
      </p:sp>
    </p:spTree>
    <p:extLst>
      <p:ext uri="{BB962C8B-B14F-4D97-AF65-F5344CB8AC3E}">
        <p14:creationId xmlns:p14="http://schemas.microsoft.com/office/powerpoint/2010/main" val="66135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smtClean="0"/>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79374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21899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99321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194124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smtClean="0"/>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36536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3851207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smtClean="0"/>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smtClean="0"/>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415451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29472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297718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smtClean="0"/>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1928190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dirty="0" smtClean="0"/>
              <a:t>Click icon to add picture</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EB75B-2576-43B1-BAFA-58BA296775C2}" type="datetimeFigureOut">
              <a:rPr lang="en-GB" smtClean="0"/>
              <a:t>09/05/2017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B4EE55B-7AF5-4717-84FD-4C4CE83358A2}" type="slidenum">
              <a:rPr lang="en-GB" smtClean="0"/>
              <a:t>‹#›</a:t>
            </a:fld>
            <a:endParaRPr lang="en-GB" dirty="0"/>
          </a:p>
        </p:txBody>
      </p:sp>
    </p:spTree>
    <p:extLst>
      <p:ext uri="{BB962C8B-B14F-4D97-AF65-F5344CB8AC3E}">
        <p14:creationId xmlns:p14="http://schemas.microsoft.com/office/powerpoint/2010/main" val="548224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506EB75B-2576-43B1-BAFA-58BA296775C2}" type="datetimeFigureOut">
              <a:rPr lang="en-GB" smtClean="0"/>
              <a:t>09/05/2017</a:t>
            </a:fld>
            <a:endParaRPr lang="en-GB" dirty="0"/>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2B4EE55B-7AF5-4717-84FD-4C4CE83358A2}" type="slidenum">
              <a:rPr lang="en-GB" smtClean="0"/>
              <a:t>‹#›</a:t>
            </a:fld>
            <a:endParaRPr lang="en-GB" dirty="0"/>
          </a:p>
        </p:txBody>
      </p:sp>
    </p:spTree>
    <p:extLst>
      <p:ext uri="{BB962C8B-B14F-4D97-AF65-F5344CB8AC3E}">
        <p14:creationId xmlns:p14="http://schemas.microsoft.com/office/powerpoint/2010/main" val="13976067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background5.jpg"/>
          <p:cNvPicPr>
            <a:picLocks noChangeAspect="1"/>
          </p:cNvPicPr>
          <p:nvPr/>
        </p:nvPicPr>
        <p:blipFill rotWithShape="1">
          <a:blip r:embed="rId3">
            <a:extLst>
              <a:ext uri="{28A0092B-C50C-407E-A947-70E740481C1C}">
                <a14:useLocalDpi xmlns:a14="http://schemas.microsoft.com/office/drawing/2010/main" val="0"/>
              </a:ext>
            </a:extLst>
          </a:blip>
          <a:srcRect t="83173" r="822" b="6456"/>
          <a:stretch/>
        </p:blipFill>
        <p:spPr>
          <a:xfrm rot="5400000">
            <a:off x="-14524250" y="13418423"/>
            <a:ext cx="31367635" cy="2319135"/>
          </a:xfrm>
          <a:prstGeom prst="rect">
            <a:avLst/>
          </a:prstGeom>
        </p:spPr>
      </p:pic>
      <p:sp>
        <p:nvSpPr>
          <p:cNvPr id="9" name="TextBox 8"/>
          <p:cNvSpPr txBox="1"/>
          <p:nvPr/>
        </p:nvSpPr>
        <p:spPr>
          <a:xfrm>
            <a:off x="3370160" y="452966"/>
            <a:ext cx="15071781" cy="1200329"/>
          </a:xfrm>
          <a:prstGeom prst="rect">
            <a:avLst/>
          </a:prstGeom>
          <a:solidFill>
            <a:schemeClr val="bg1"/>
          </a:solidFill>
        </p:spPr>
        <p:txBody>
          <a:bodyPr wrap="square" rtlCol="0">
            <a:spAutoFit/>
          </a:bodyPr>
          <a:lstStyle/>
          <a:p>
            <a:pPr algn="ctr"/>
            <a:r>
              <a:rPr lang="en-GB" sz="3600" b="1" dirty="0" smtClean="0">
                <a:solidFill>
                  <a:srgbClr val="4F5961"/>
                </a:solidFill>
                <a:latin typeface="Swiss 721"/>
              </a:rPr>
              <a:t>The impact of transition to adulthood on health and wellbeing in young people with learning disabilities: a qualitative study</a:t>
            </a:r>
            <a:endParaRPr lang="en-GB" sz="3600" b="1" dirty="0">
              <a:solidFill>
                <a:srgbClr val="4F5961"/>
              </a:solidFill>
              <a:latin typeface="Swiss 721"/>
            </a:endParaRPr>
          </a:p>
        </p:txBody>
      </p:sp>
      <p:sp>
        <p:nvSpPr>
          <p:cNvPr id="20" name="TextBox 19"/>
          <p:cNvSpPr txBox="1"/>
          <p:nvPr/>
        </p:nvSpPr>
        <p:spPr>
          <a:xfrm>
            <a:off x="4770392" y="12373572"/>
            <a:ext cx="2444457" cy="440120"/>
          </a:xfrm>
          <a:prstGeom prst="rect">
            <a:avLst/>
          </a:prstGeom>
          <a:noFill/>
        </p:spPr>
        <p:txBody>
          <a:bodyPr wrap="square" rtlCol="0">
            <a:spAutoFit/>
          </a:bodyPr>
          <a:lstStyle/>
          <a:p>
            <a:r>
              <a:rPr lang="en-GB" sz="2260" dirty="0">
                <a:solidFill>
                  <a:schemeClr val="accent6"/>
                </a:solidFill>
                <a:latin typeface="Swiss 721 Light"/>
              </a:rPr>
              <a:t>Results</a:t>
            </a:r>
          </a:p>
        </p:txBody>
      </p:sp>
      <p:pic>
        <p:nvPicPr>
          <p:cNvPr id="7" name="Picture 6"/>
          <p:cNvPicPr>
            <a:picLocks/>
          </p:cNvPicPr>
          <p:nvPr/>
        </p:nvPicPr>
        <p:blipFill>
          <a:blip r:embed="rId4">
            <a:extLst>
              <a:ext uri="{28A0092B-C50C-407E-A947-70E740481C1C}">
                <a14:useLocalDpi xmlns:a14="http://schemas.microsoft.com/office/drawing/2010/main" val="0"/>
              </a:ext>
            </a:extLst>
          </a:blip>
          <a:stretch>
            <a:fillRect/>
          </a:stretch>
        </p:blipFill>
        <p:spPr>
          <a:xfrm>
            <a:off x="2974872" y="3202632"/>
            <a:ext cx="1623600" cy="1623600"/>
          </a:xfrm>
          <a:prstGeom prst="rect">
            <a:avLst/>
          </a:prstGeom>
        </p:spPr>
      </p:pic>
      <p:sp>
        <p:nvSpPr>
          <p:cNvPr id="16" name="TextBox 15"/>
          <p:cNvSpPr txBox="1"/>
          <p:nvPr/>
        </p:nvSpPr>
        <p:spPr>
          <a:xfrm>
            <a:off x="4793395" y="2800038"/>
            <a:ext cx="15504717" cy="2547749"/>
          </a:xfrm>
          <a:prstGeom prst="rect">
            <a:avLst/>
          </a:prstGeom>
          <a:noFill/>
        </p:spPr>
        <p:txBody>
          <a:bodyPr wrap="square" rtlCol="0">
            <a:spAutoFit/>
          </a:bodyPr>
          <a:lstStyle/>
          <a:p>
            <a:endParaRPr lang="en-GB" sz="2396" dirty="0">
              <a:latin typeface="Swiss 721 Roman"/>
            </a:endParaRPr>
          </a:p>
          <a:p>
            <a:r>
              <a:rPr lang="en-GB" sz="2260" dirty="0" smtClean="0">
                <a:solidFill>
                  <a:srgbClr val="F99D2B"/>
                </a:solidFill>
                <a:latin typeface="Swiss 721 Light"/>
              </a:rPr>
              <a:t>Introduction</a:t>
            </a:r>
          </a:p>
          <a:p>
            <a:endParaRPr lang="en-GB" sz="2260" dirty="0">
              <a:solidFill>
                <a:srgbClr val="F99D2B"/>
              </a:solidFill>
              <a:latin typeface="Swiss 721 Light"/>
            </a:endParaRPr>
          </a:p>
          <a:p>
            <a:r>
              <a:rPr lang="en-GB" sz="2260" dirty="0" smtClean="0">
                <a:latin typeface="Swiss 721 Light"/>
              </a:rPr>
              <a:t>Transition refers to the movement from childhood to adulthood, including leaving school, and moving from child to adult health and social services. While poor outcomes for the population with learning disabilities across the domains of social relationships, independent living; and community involvement are well documented, there is a lack of evidence related to the impact that transition may have on health and wellbeing in this population </a:t>
            </a:r>
          </a:p>
        </p:txBody>
      </p:sp>
      <p:cxnSp>
        <p:nvCxnSpPr>
          <p:cNvPr id="30" name="Straight Connector 29"/>
          <p:cNvCxnSpPr/>
          <p:nvPr/>
        </p:nvCxnSpPr>
        <p:spPr>
          <a:xfrm>
            <a:off x="4849457" y="3663860"/>
            <a:ext cx="15072083" cy="0"/>
          </a:xfrm>
          <a:prstGeom prst="line">
            <a:avLst/>
          </a:prstGeom>
          <a:ln>
            <a:solidFill>
              <a:srgbClr val="F99D2B"/>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725252" y="1707533"/>
            <a:ext cx="14025233" cy="969496"/>
          </a:xfrm>
          <a:prstGeom prst="rect">
            <a:avLst/>
          </a:prstGeom>
          <a:noFill/>
        </p:spPr>
        <p:txBody>
          <a:bodyPr wrap="square" rtlCol="0">
            <a:spAutoFit/>
          </a:bodyPr>
          <a:lstStyle/>
          <a:p>
            <a:pPr algn="ctr"/>
            <a:r>
              <a:rPr lang="en-GB" sz="1900" dirty="0" smtClean="0">
                <a:solidFill>
                  <a:srgbClr val="4F5961"/>
                </a:solidFill>
                <a:latin typeface="Swiss 721 Roman"/>
              </a:rPr>
              <a:t>Ms Genevieve Young-Southward</a:t>
            </a:r>
            <a:r>
              <a:rPr lang="en-GB" sz="1900" baseline="30000" dirty="0" smtClean="0">
                <a:solidFill>
                  <a:srgbClr val="4F5961"/>
                </a:solidFill>
                <a:latin typeface="Swiss 721 Roman"/>
              </a:rPr>
              <a:t>1</a:t>
            </a:r>
            <a:r>
              <a:rPr lang="en-GB" sz="1900" dirty="0" smtClean="0">
                <a:solidFill>
                  <a:srgbClr val="4F5961"/>
                </a:solidFill>
                <a:latin typeface="Swiss 721 Roman"/>
              </a:rPr>
              <a:t>, Professor </a:t>
            </a:r>
            <a:r>
              <a:rPr lang="en-GB" sz="1900" dirty="0">
                <a:solidFill>
                  <a:srgbClr val="4F5961"/>
                </a:solidFill>
                <a:latin typeface="Swiss 721 Roman"/>
              </a:rPr>
              <a:t>Sally-Ann </a:t>
            </a:r>
            <a:r>
              <a:rPr lang="en-GB" sz="1900" dirty="0" smtClean="0">
                <a:solidFill>
                  <a:srgbClr val="4F5961"/>
                </a:solidFill>
                <a:latin typeface="Swiss 721 Roman"/>
              </a:rPr>
              <a:t>Cooper</a:t>
            </a:r>
            <a:r>
              <a:rPr lang="en-GB" sz="1900" baseline="30000" dirty="0" smtClean="0">
                <a:solidFill>
                  <a:srgbClr val="4F5961"/>
                </a:solidFill>
                <a:latin typeface="Swiss 721 Roman"/>
              </a:rPr>
              <a:t>1</a:t>
            </a:r>
            <a:r>
              <a:rPr lang="en-GB" sz="1900" dirty="0" smtClean="0">
                <a:solidFill>
                  <a:srgbClr val="4F5961"/>
                </a:solidFill>
                <a:latin typeface="Swiss 721 Roman"/>
              </a:rPr>
              <a:t>, Professor Chris Philo</a:t>
            </a:r>
            <a:r>
              <a:rPr lang="en-GB" sz="1900" baseline="30000" dirty="0" smtClean="0">
                <a:solidFill>
                  <a:srgbClr val="4F5961"/>
                </a:solidFill>
                <a:latin typeface="Swiss 721 Roman"/>
              </a:rPr>
              <a:t>2</a:t>
            </a:r>
            <a:r>
              <a:rPr lang="en-GB" sz="1900" dirty="0" smtClean="0">
                <a:solidFill>
                  <a:srgbClr val="4F5961"/>
                </a:solidFill>
                <a:latin typeface="Swiss 721 Roman"/>
              </a:rPr>
              <a:t> </a:t>
            </a:r>
            <a:endParaRPr lang="en-GB" sz="1900" dirty="0">
              <a:solidFill>
                <a:srgbClr val="4F5961"/>
              </a:solidFill>
              <a:latin typeface="Swiss 721 Roman"/>
            </a:endParaRPr>
          </a:p>
          <a:p>
            <a:pPr algn="ctr"/>
            <a:r>
              <a:rPr lang="en-GB" sz="1900" baseline="30000" dirty="0" smtClean="0">
                <a:solidFill>
                  <a:srgbClr val="4F5961"/>
                </a:solidFill>
                <a:latin typeface="Swiss 721 Roman"/>
              </a:rPr>
              <a:t>1</a:t>
            </a:r>
            <a:r>
              <a:rPr lang="en-GB" sz="1900" dirty="0" smtClean="0">
                <a:solidFill>
                  <a:srgbClr val="4F5961"/>
                </a:solidFill>
                <a:latin typeface="Swiss 721 Roman"/>
              </a:rPr>
              <a:t>University </a:t>
            </a:r>
            <a:r>
              <a:rPr lang="en-GB" sz="1900" dirty="0">
                <a:solidFill>
                  <a:srgbClr val="4F5961"/>
                </a:solidFill>
                <a:latin typeface="Swiss 721 Roman"/>
              </a:rPr>
              <a:t>of Glasgow, Institute of Health and </a:t>
            </a:r>
            <a:r>
              <a:rPr lang="en-GB" sz="1900" dirty="0" smtClean="0">
                <a:solidFill>
                  <a:srgbClr val="4F5961"/>
                </a:solidFill>
                <a:latin typeface="Swiss 721 Roman"/>
              </a:rPr>
              <a:t>Wellbeing</a:t>
            </a:r>
          </a:p>
          <a:p>
            <a:pPr algn="ctr"/>
            <a:r>
              <a:rPr lang="en-GB" sz="1900" baseline="30000" dirty="0" smtClean="0">
                <a:solidFill>
                  <a:srgbClr val="4F5961"/>
                </a:solidFill>
                <a:latin typeface="Swiss 721 Roman"/>
              </a:rPr>
              <a:t>2</a:t>
            </a:r>
            <a:r>
              <a:rPr lang="en-GB" sz="1900" dirty="0" smtClean="0">
                <a:solidFill>
                  <a:srgbClr val="4F5961"/>
                </a:solidFill>
                <a:latin typeface="Swiss 721 Roman"/>
              </a:rPr>
              <a:t>University of Glasgow, School of Geographical and Earth Sciences</a:t>
            </a:r>
            <a:endParaRPr lang="en-GB" sz="1900" baseline="30000" dirty="0">
              <a:solidFill>
                <a:srgbClr val="4F5961"/>
              </a:solidFill>
              <a:latin typeface="Swiss 721 Roman"/>
            </a:endParaRPr>
          </a:p>
        </p:txBody>
      </p:sp>
      <p:sp>
        <p:nvSpPr>
          <p:cNvPr id="32" name="TextBox 31"/>
          <p:cNvSpPr txBox="1"/>
          <p:nvPr/>
        </p:nvSpPr>
        <p:spPr>
          <a:xfrm>
            <a:off x="13360682" y="6005367"/>
            <a:ext cx="7590922" cy="5656933"/>
          </a:xfrm>
          <a:prstGeom prst="rect">
            <a:avLst/>
          </a:prstGeom>
          <a:noFill/>
        </p:spPr>
        <p:txBody>
          <a:bodyPr wrap="square" rtlCol="0">
            <a:spAutoFit/>
          </a:bodyPr>
          <a:lstStyle/>
          <a:p>
            <a:r>
              <a:rPr lang="en-GB" sz="2260" dirty="0" smtClean="0">
                <a:solidFill>
                  <a:srgbClr val="0088CF"/>
                </a:solidFill>
                <a:latin typeface="Swiss 721 Light"/>
              </a:rPr>
              <a:t>Methods</a:t>
            </a:r>
          </a:p>
          <a:p>
            <a:endParaRPr lang="en-GB" sz="2260" dirty="0" smtClean="0">
              <a:solidFill>
                <a:srgbClr val="0088CF"/>
              </a:solidFill>
              <a:latin typeface="Swiss 721 Light"/>
            </a:endParaRPr>
          </a:p>
          <a:p>
            <a:r>
              <a:rPr lang="en-GB" sz="2260" dirty="0" smtClean="0">
                <a:latin typeface="Swiss 721 Light"/>
              </a:rPr>
              <a:t>Semi-structured interviews were conducted with young people with learning disabilities between the ages of 16 and 24 years (n = 11) and their parents/caregivers </a:t>
            </a:r>
            <a:r>
              <a:rPr lang="en-GB" sz="2260" dirty="0">
                <a:latin typeface="Swiss 721 Light"/>
              </a:rPr>
              <a:t> </a:t>
            </a:r>
            <a:r>
              <a:rPr lang="en-GB" sz="2260" dirty="0" smtClean="0">
                <a:latin typeface="Swiss 721 Light"/>
              </a:rPr>
              <a:t>        (n = 20), recruited from special education schools and charities providing services to young adults with      learning disabilities </a:t>
            </a:r>
          </a:p>
          <a:p>
            <a:endParaRPr lang="en-GB" sz="2260" dirty="0" smtClean="0">
              <a:latin typeface="Swiss 721 Light"/>
            </a:endParaRPr>
          </a:p>
          <a:p>
            <a:r>
              <a:rPr lang="en-GB" sz="2260" dirty="0" smtClean="0">
                <a:latin typeface="Swiss 721 Light"/>
              </a:rPr>
              <a:t>The interview topic guide was informed by a pilot focus group study and covered: leaving school and child services; health; support; and relationships </a:t>
            </a:r>
          </a:p>
          <a:p>
            <a:endParaRPr lang="en-GB" sz="2260" dirty="0">
              <a:latin typeface="Swiss 721 Light"/>
            </a:endParaRPr>
          </a:p>
          <a:p>
            <a:r>
              <a:rPr lang="en-GB" sz="2260" dirty="0" smtClean="0">
                <a:latin typeface="Swiss 721 Light"/>
              </a:rPr>
              <a:t>Interviews were audio-recorded and transcribed verbatim Transcripts were analysed using thematic analysis, using a combination of emic and etic coding categories </a:t>
            </a:r>
          </a:p>
        </p:txBody>
      </p:sp>
      <p:cxnSp>
        <p:nvCxnSpPr>
          <p:cNvPr id="33" name="Straight Connector 32"/>
          <p:cNvCxnSpPr/>
          <p:nvPr/>
        </p:nvCxnSpPr>
        <p:spPr>
          <a:xfrm>
            <a:off x="13423507" y="6546976"/>
            <a:ext cx="7528097" cy="4"/>
          </a:xfrm>
          <a:prstGeom prst="line">
            <a:avLst/>
          </a:prstGeom>
          <a:ln>
            <a:solidFill>
              <a:srgbClr val="0088CF"/>
            </a:solidFill>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a:off x="2926912" y="5963637"/>
            <a:ext cx="8518316" cy="3570209"/>
            <a:chOff x="16453462" y="8398857"/>
            <a:chExt cx="12680293" cy="5054748"/>
          </a:xfrm>
        </p:grpSpPr>
        <p:grpSp>
          <p:nvGrpSpPr>
            <p:cNvPr id="11" name="Group 10"/>
            <p:cNvGrpSpPr/>
            <p:nvPr/>
          </p:nvGrpSpPr>
          <p:grpSpPr>
            <a:xfrm>
              <a:off x="19219751" y="8398858"/>
              <a:ext cx="9914004" cy="5054747"/>
              <a:chOff x="19569620" y="8877743"/>
              <a:chExt cx="9914004" cy="5054747"/>
            </a:xfrm>
          </p:grpSpPr>
          <p:sp>
            <p:nvSpPr>
              <p:cNvPr id="8" name="TextBox 7"/>
              <p:cNvSpPr txBox="1"/>
              <p:nvPr/>
            </p:nvSpPr>
            <p:spPr>
              <a:xfrm>
                <a:off x="19569620" y="8877743"/>
                <a:ext cx="9914004" cy="5054747"/>
              </a:xfrm>
              <a:prstGeom prst="rect">
                <a:avLst/>
              </a:prstGeom>
              <a:noFill/>
            </p:spPr>
            <p:txBody>
              <a:bodyPr wrap="square" rtlCol="0">
                <a:spAutoFit/>
              </a:bodyPr>
              <a:lstStyle/>
              <a:p>
                <a:r>
                  <a:rPr lang="en-GB" sz="2260" dirty="0" smtClean="0">
                    <a:solidFill>
                      <a:srgbClr val="81C341"/>
                    </a:solidFill>
                    <a:latin typeface="Swiss 721 Light"/>
                  </a:rPr>
                  <a:t>Research Questions</a:t>
                </a:r>
                <a:endParaRPr lang="en-GB" sz="2260" dirty="0">
                  <a:solidFill>
                    <a:srgbClr val="81C341"/>
                  </a:solidFill>
                  <a:latin typeface="Swiss 721 Light"/>
                </a:endParaRPr>
              </a:p>
              <a:p>
                <a:endParaRPr lang="en-GB" sz="2260" dirty="0" smtClean="0">
                  <a:solidFill>
                    <a:srgbClr val="81C341"/>
                  </a:solidFill>
                  <a:latin typeface="Swiss 721 Roman"/>
                </a:endParaRPr>
              </a:p>
              <a:p>
                <a:pPr marL="457200" indent="-457200">
                  <a:buAutoNum type="arabicPeriod"/>
                </a:pPr>
                <a:r>
                  <a:rPr lang="en-GB" sz="2260" dirty="0" smtClean="0">
                    <a:latin typeface="Swiss 721 Roman"/>
                  </a:rPr>
                  <a:t>Does transition to adulthood affect health and wellbeing in young people with learning disabilities, and in what particular ways?</a:t>
                </a:r>
              </a:p>
              <a:p>
                <a:pPr marL="457200" indent="-457200">
                  <a:buAutoNum type="arabicPeriod"/>
                </a:pPr>
                <a:endParaRPr lang="en-GB" sz="2260" dirty="0">
                  <a:latin typeface="Swiss 721 Roman"/>
                </a:endParaRPr>
              </a:p>
              <a:p>
                <a:pPr marL="457200" indent="-457200">
                  <a:buAutoNum type="arabicPeriod"/>
                </a:pPr>
                <a:r>
                  <a:rPr lang="en-GB" sz="2260" dirty="0" smtClean="0">
                    <a:latin typeface="Swiss 721 Roman"/>
                  </a:rPr>
                  <a:t>What supports (formal and informal) are helpful for families during transition?</a:t>
                </a:r>
              </a:p>
              <a:p>
                <a:pPr marL="457200" indent="-457200">
                  <a:buAutoNum type="arabicPeriod"/>
                </a:pPr>
                <a:endParaRPr lang="en-GB" sz="2260" dirty="0">
                  <a:latin typeface="Swiss 721 Roman"/>
                </a:endParaRPr>
              </a:p>
              <a:p>
                <a:pPr marL="457200" indent="-457200">
                  <a:buAutoNum type="arabicPeriod"/>
                </a:pPr>
                <a:endParaRPr lang="en-GB" sz="2260" dirty="0">
                  <a:latin typeface="Swiss 721 Roman"/>
                </a:endParaRPr>
              </a:p>
            </p:txBody>
          </p:sp>
          <p:cxnSp>
            <p:nvCxnSpPr>
              <p:cNvPr id="6" name="Straight Connector 5"/>
              <p:cNvCxnSpPr/>
              <p:nvPr/>
            </p:nvCxnSpPr>
            <p:spPr>
              <a:xfrm>
                <a:off x="19569620" y="9661807"/>
                <a:ext cx="9534502" cy="0"/>
              </a:xfrm>
              <a:prstGeom prst="line">
                <a:avLst/>
              </a:prstGeom>
              <a:ln>
                <a:solidFill>
                  <a:srgbClr val="81C341"/>
                </a:solidFill>
              </a:ln>
            </p:spPr>
            <p:style>
              <a:lnRef idx="1">
                <a:schemeClr val="accent1"/>
              </a:lnRef>
              <a:fillRef idx="0">
                <a:schemeClr val="accent1"/>
              </a:fillRef>
              <a:effectRef idx="0">
                <a:schemeClr val="accent1"/>
              </a:effectRef>
              <a:fontRef idx="minor">
                <a:schemeClr val="tx1"/>
              </a:fontRef>
            </p:style>
          </p:cxnSp>
        </p:grpSp>
        <p:pic>
          <p:nvPicPr>
            <p:cNvPr id="34" name="Picture 3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453462" y="8398857"/>
              <a:ext cx="2416877" cy="2416878"/>
            </a:xfrm>
            <a:prstGeom prst="rect">
              <a:avLst/>
            </a:prstGeom>
          </p:spPr>
        </p:pic>
      </p:grpSp>
      <p:pic>
        <p:nvPicPr>
          <p:cNvPr id="15" name="Picture 14" descr="Symbols Colour RGB_bars.jpg"/>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11570831" y="6005367"/>
            <a:ext cx="1623600" cy="1623600"/>
          </a:xfrm>
          <a:prstGeom prst="rect">
            <a:avLst/>
          </a:prstGeom>
        </p:spPr>
      </p:pic>
      <p:pic>
        <p:nvPicPr>
          <p:cNvPr id="17" name="Picture 16" descr="Symbols Colour RGB_pencil.jpg"/>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2900571" y="9278279"/>
            <a:ext cx="1623600" cy="1623600"/>
          </a:xfrm>
          <a:prstGeom prst="rect">
            <a:avLst/>
          </a:prstGeom>
        </p:spPr>
      </p:pic>
      <p:pic>
        <p:nvPicPr>
          <p:cNvPr id="18" name="Picture 17" descr="Symbols Colour RGB_pie chart.jp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74259" y="12278970"/>
            <a:ext cx="1624051" cy="1624051"/>
          </a:xfrm>
          <a:prstGeom prst="rect">
            <a:avLst/>
          </a:prstGeom>
        </p:spPr>
      </p:pic>
      <p:cxnSp>
        <p:nvCxnSpPr>
          <p:cNvPr id="41" name="Straight Connector 40"/>
          <p:cNvCxnSpPr/>
          <p:nvPr/>
        </p:nvCxnSpPr>
        <p:spPr>
          <a:xfrm>
            <a:off x="4770392" y="12881166"/>
            <a:ext cx="15448655"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pic>
        <p:nvPicPr>
          <p:cNvPr id="4" name="Picture 3" descr="UoG_colour.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946892" y="284271"/>
            <a:ext cx="2217946" cy="689037"/>
          </a:xfrm>
          <a:prstGeom prst="rect">
            <a:avLst/>
          </a:prstGeom>
        </p:spPr>
      </p:pic>
      <p:pic>
        <p:nvPicPr>
          <p:cNvPr id="28" name="Picture 2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0" y="207422"/>
            <a:ext cx="2267377" cy="1100495"/>
          </a:xfrm>
          <a:prstGeom prst="rect">
            <a:avLst/>
          </a:prstGeom>
        </p:spPr>
      </p:pic>
      <p:sp>
        <p:nvSpPr>
          <p:cNvPr id="74" name="Rectangle 73"/>
          <p:cNvSpPr/>
          <p:nvPr/>
        </p:nvSpPr>
        <p:spPr>
          <a:xfrm>
            <a:off x="4770392" y="13903021"/>
            <a:ext cx="4556488" cy="787908"/>
          </a:xfrm>
          <a:prstGeom prst="rect">
            <a:avLst/>
          </a:prstGeom>
        </p:spPr>
        <p:txBody>
          <a:bodyPr wrap="square">
            <a:spAutoFit/>
          </a:bodyPr>
          <a:lstStyle/>
          <a:p>
            <a:endParaRPr lang="en-GB" sz="2260" dirty="0">
              <a:solidFill>
                <a:schemeClr val="tx1">
                  <a:lumMod val="50000"/>
                  <a:lumOff val="50000"/>
                </a:schemeClr>
              </a:solidFill>
              <a:latin typeface="Swiss 721"/>
            </a:endParaRPr>
          </a:p>
          <a:p>
            <a:endParaRPr lang="en-GB" sz="2260" dirty="0">
              <a:latin typeface="Swiss 721"/>
            </a:endParaRPr>
          </a:p>
        </p:txBody>
      </p:sp>
      <p:sp>
        <p:nvSpPr>
          <p:cNvPr id="78" name="TextBox 77"/>
          <p:cNvSpPr txBox="1"/>
          <p:nvPr/>
        </p:nvSpPr>
        <p:spPr>
          <a:xfrm>
            <a:off x="4865500" y="27869752"/>
            <a:ext cx="2444457" cy="440120"/>
          </a:xfrm>
          <a:prstGeom prst="rect">
            <a:avLst/>
          </a:prstGeom>
          <a:noFill/>
        </p:spPr>
        <p:txBody>
          <a:bodyPr wrap="square" rtlCol="0">
            <a:spAutoFit/>
          </a:bodyPr>
          <a:lstStyle/>
          <a:p>
            <a:r>
              <a:rPr lang="en-GB" sz="2260" dirty="0" smtClean="0">
                <a:solidFill>
                  <a:srgbClr val="00B0F0"/>
                </a:solidFill>
                <a:latin typeface="Swiss 721 Light"/>
              </a:rPr>
              <a:t>Conclusions</a:t>
            </a:r>
            <a:endParaRPr lang="en-GB" sz="2260" dirty="0">
              <a:solidFill>
                <a:srgbClr val="00B0F0"/>
              </a:solidFill>
              <a:latin typeface="Swiss 721 Light"/>
            </a:endParaRPr>
          </a:p>
        </p:txBody>
      </p:sp>
      <p:cxnSp>
        <p:nvCxnSpPr>
          <p:cNvPr id="79" name="Straight Connector 78"/>
          <p:cNvCxnSpPr/>
          <p:nvPr/>
        </p:nvCxnSpPr>
        <p:spPr>
          <a:xfrm>
            <a:off x="4710637" y="28422037"/>
            <a:ext cx="14722261" cy="8179"/>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pic>
        <p:nvPicPr>
          <p:cNvPr id="80" name="Picture 79"/>
          <p:cNvPicPr>
            <a:picLocks/>
          </p:cNvPicPr>
          <p:nvPr/>
        </p:nvPicPr>
        <p:blipFill>
          <a:blip r:embed="rId4">
            <a:extLst>
              <a:ext uri="{28A0092B-C50C-407E-A947-70E740481C1C}">
                <a14:useLocalDpi xmlns:a14="http://schemas.microsoft.com/office/drawing/2010/main" val="0"/>
              </a:ext>
            </a:extLst>
          </a:blip>
          <a:stretch>
            <a:fillRect/>
          </a:stretch>
        </p:blipFill>
        <p:spPr>
          <a:xfrm>
            <a:off x="2926912" y="27888922"/>
            <a:ext cx="1623600" cy="1623600"/>
          </a:xfrm>
          <a:prstGeom prst="rect">
            <a:avLst/>
          </a:prstGeom>
        </p:spPr>
      </p:pic>
      <p:cxnSp>
        <p:nvCxnSpPr>
          <p:cNvPr id="57" name="Straight Connector 56"/>
          <p:cNvCxnSpPr/>
          <p:nvPr/>
        </p:nvCxnSpPr>
        <p:spPr>
          <a:xfrm>
            <a:off x="4770392" y="9892180"/>
            <a:ext cx="6195914" cy="19121"/>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793395" y="9336691"/>
            <a:ext cx="3657600" cy="440120"/>
          </a:xfrm>
          <a:prstGeom prst="rect">
            <a:avLst/>
          </a:prstGeom>
          <a:noFill/>
        </p:spPr>
        <p:txBody>
          <a:bodyPr wrap="square" rtlCol="0">
            <a:spAutoFit/>
          </a:bodyPr>
          <a:lstStyle/>
          <a:p>
            <a:r>
              <a:rPr lang="en-GB" sz="2260" dirty="0" smtClean="0">
                <a:solidFill>
                  <a:schemeClr val="accent2"/>
                </a:solidFill>
                <a:latin typeface="Swiss 721 Roman"/>
              </a:rPr>
              <a:t>Design</a:t>
            </a:r>
            <a:endParaRPr lang="en-GB" sz="2260" dirty="0">
              <a:solidFill>
                <a:schemeClr val="accent2"/>
              </a:solidFill>
              <a:latin typeface="Swiss 721 Roman"/>
            </a:endParaRPr>
          </a:p>
        </p:txBody>
      </p:sp>
      <p:sp>
        <p:nvSpPr>
          <p:cNvPr id="50" name="TextBox 49"/>
          <p:cNvSpPr txBox="1"/>
          <p:nvPr/>
        </p:nvSpPr>
        <p:spPr>
          <a:xfrm>
            <a:off x="4829170" y="10160137"/>
            <a:ext cx="6078357" cy="1483483"/>
          </a:xfrm>
          <a:prstGeom prst="rect">
            <a:avLst/>
          </a:prstGeom>
          <a:noFill/>
        </p:spPr>
        <p:txBody>
          <a:bodyPr wrap="square" rtlCol="0">
            <a:spAutoFit/>
          </a:bodyPr>
          <a:lstStyle/>
          <a:p>
            <a:r>
              <a:rPr lang="en-GB" sz="2260" dirty="0" smtClean="0">
                <a:latin typeface="Swiss 721 Roman"/>
              </a:rPr>
              <a:t>Qualitative study enabling young people with learning disabilities and their parents/caregivers to reflect on their own experiences of transition </a:t>
            </a:r>
            <a:endParaRPr lang="en-GB" sz="2260" dirty="0">
              <a:latin typeface="Swiss 721 Roman"/>
            </a:endParaRPr>
          </a:p>
        </p:txBody>
      </p:sp>
      <p:sp>
        <p:nvSpPr>
          <p:cNvPr id="55" name="TextBox 54"/>
          <p:cNvSpPr txBox="1"/>
          <p:nvPr/>
        </p:nvSpPr>
        <p:spPr>
          <a:xfrm>
            <a:off x="4710637" y="13102054"/>
            <a:ext cx="15331098" cy="1135696"/>
          </a:xfrm>
          <a:prstGeom prst="rect">
            <a:avLst/>
          </a:prstGeom>
          <a:noFill/>
        </p:spPr>
        <p:txBody>
          <a:bodyPr wrap="square" rtlCol="0">
            <a:spAutoFit/>
          </a:bodyPr>
          <a:lstStyle/>
          <a:p>
            <a:r>
              <a:rPr lang="en-GB" sz="2260" dirty="0" smtClean="0">
                <a:latin typeface="Swiss 721 Roman"/>
              </a:rPr>
              <a:t>The primary impact of transition was on mental health, with young people feeling stressed and anxious during transition. This was largely attributed to a lack of opportunities for meaningful activity following school exit; a lack of support during the transition; and difficulties related to ‘growing up’ and developing independence from parents </a:t>
            </a:r>
            <a:endParaRPr lang="en-GB" sz="2260" dirty="0">
              <a:latin typeface="Swiss 721 Roman"/>
            </a:endParaRPr>
          </a:p>
        </p:txBody>
      </p:sp>
      <p:sp>
        <p:nvSpPr>
          <p:cNvPr id="58" name="TextBox 57"/>
          <p:cNvSpPr txBox="1"/>
          <p:nvPr/>
        </p:nvSpPr>
        <p:spPr>
          <a:xfrm>
            <a:off x="4710637" y="28623260"/>
            <a:ext cx="15056040" cy="1135696"/>
          </a:xfrm>
          <a:prstGeom prst="rect">
            <a:avLst/>
          </a:prstGeom>
          <a:noFill/>
        </p:spPr>
        <p:txBody>
          <a:bodyPr wrap="square" rtlCol="0">
            <a:spAutoFit/>
          </a:bodyPr>
          <a:lstStyle/>
          <a:p>
            <a:r>
              <a:rPr lang="en-GB" sz="2260" dirty="0" smtClean="0">
                <a:latin typeface="Swiss 721 Roman"/>
              </a:rPr>
              <a:t>Transition to adulthood may have a negative effect on mental health in the population with learning disabilities</a:t>
            </a:r>
          </a:p>
          <a:p>
            <a:r>
              <a:rPr lang="en-GB" sz="2260" dirty="0" smtClean="0">
                <a:latin typeface="Swiss 721 Roman"/>
              </a:rPr>
              <a:t>The transition from school must be better supported, including support to access meaningful activity following school exit, in order to ease anxiety during this difficult period</a:t>
            </a:r>
            <a:endParaRPr lang="en-GB" sz="2260" dirty="0">
              <a:latin typeface="Swiss 721 Roman"/>
            </a:endParaRPr>
          </a:p>
        </p:txBody>
      </p:sp>
      <p:pic>
        <p:nvPicPr>
          <p:cNvPr id="59" name="Picture 5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9644619" y="1053130"/>
            <a:ext cx="1306985" cy="1306985"/>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61893137"/>
              </p:ext>
            </p:extLst>
          </p:nvPr>
        </p:nvGraphicFramePr>
        <p:xfrm>
          <a:off x="6090066" y="14511664"/>
          <a:ext cx="11963401" cy="13029603"/>
        </p:xfrm>
        <a:graphic>
          <a:graphicData uri="http://schemas.openxmlformats.org/drawingml/2006/table">
            <a:tbl>
              <a:tblPr firstRow="1" firstCol="1" bandRow="1">
                <a:tableStyleId>{5C22544A-7EE6-4342-B048-85BDC9FD1C3A}</a:tableStyleId>
              </a:tblPr>
              <a:tblGrid>
                <a:gridCol w="3921411">
                  <a:extLst>
                    <a:ext uri="{9D8B030D-6E8A-4147-A177-3AD203B41FA5}">
                      <a16:colId xmlns:a16="http://schemas.microsoft.com/office/drawing/2014/main" val="22973990"/>
                    </a:ext>
                  </a:extLst>
                </a:gridCol>
                <a:gridCol w="4020995">
                  <a:extLst>
                    <a:ext uri="{9D8B030D-6E8A-4147-A177-3AD203B41FA5}">
                      <a16:colId xmlns:a16="http://schemas.microsoft.com/office/drawing/2014/main" val="2081826735"/>
                    </a:ext>
                  </a:extLst>
                </a:gridCol>
                <a:gridCol w="4020995">
                  <a:extLst>
                    <a:ext uri="{9D8B030D-6E8A-4147-A177-3AD203B41FA5}">
                      <a16:colId xmlns:a16="http://schemas.microsoft.com/office/drawing/2014/main" val="1736026546"/>
                    </a:ext>
                  </a:extLst>
                </a:gridCol>
              </a:tblGrid>
              <a:tr h="356852">
                <a:tc>
                  <a:txBody>
                    <a:bodyPr/>
                    <a:lstStyle/>
                    <a:p>
                      <a:pPr>
                        <a:lnSpc>
                          <a:spcPct val="107000"/>
                        </a:lnSpc>
                        <a:spcAft>
                          <a:spcPts val="0"/>
                        </a:spcAft>
                      </a:pPr>
                      <a:r>
                        <a:rPr lang="en-GB" sz="2260" dirty="0">
                          <a:effectLst/>
                        </a:rPr>
                        <a:t>Master theme</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2260" dirty="0">
                          <a:effectLst/>
                        </a:rPr>
                        <a:t>Sub-theme</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2260" dirty="0">
                          <a:effectLst/>
                        </a:rPr>
                        <a:t>Supporting quote</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27317822"/>
                  </a:ext>
                </a:extLst>
              </a:tr>
              <a:tr h="1243851">
                <a:tc rowSpan="2">
                  <a:txBody>
                    <a:bodyPr/>
                    <a:lstStyle/>
                    <a:p>
                      <a:pPr>
                        <a:lnSpc>
                          <a:spcPct val="107000"/>
                        </a:lnSpc>
                        <a:spcAft>
                          <a:spcPts val="0"/>
                        </a:spcAft>
                      </a:pPr>
                      <a:r>
                        <a:rPr lang="en-GB" sz="2260" dirty="0">
                          <a:effectLst/>
                        </a:rPr>
                        <a:t>Mental health</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2260" dirty="0">
                          <a:effectLst/>
                        </a:rPr>
                        <a:t>Anxiety/stress</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“Sometimes he can get a wee bit emotional … and he’ll look as if he’s going to start crying … he really doesn’t want to talk about [leaving school].” </a:t>
                      </a:r>
                      <a:r>
                        <a:rPr lang="en-GB" sz="1800" dirty="0">
                          <a:effectLst/>
                        </a:rPr>
                        <a:t>(Sam’s mum)</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34048745"/>
                  </a:ext>
                </a:extLst>
              </a:tr>
              <a:tr h="1243851">
                <a:tc vMerge="1">
                  <a:txBody>
                    <a:bodyPr/>
                    <a:lstStyle/>
                    <a:p>
                      <a:endParaRPr lang="en-GB"/>
                    </a:p>
                  </a:txBody>
                  <a:tcPr/>
                </a:tc>
                <a:tc>
                  <a:txBody>
                    <a:bodyPr/>
                    <a:lstStyle/>
                    <a:p>
                      <a:pPr>
                        <a:lnSpc>
                          <a:spcPct val="107000"/>
                        </a:lnSpc>
                        <a:spcAft>
                          <a:spcPts val="0"/>
                        </a:spcAft>
                      </a:pPr>
                      <a:r>
                        <a:rPr lang="en-GB" sz="2260" dirty="0">
                          <a:effectLst/>
                        </a:rPr>
                        <a:t>Challenging behaviours</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“Her anger, her mood swings and things like that, that really worries  me , that’s got worse [since leaving school].” </a:t>
                      </a:r>
                      <a:r>
                        <a:rPr lang="en-GB" sz="1800" dirty="0">
                          <a:effectLst/>
                        </a:rPr>
                        <a:t>(Celia’s mum)</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76299775"/>
                  </a:ext>
                </a:extLst>
              </a:tr>
              <a:tr h="852535">
                <a:tc rowSpan="2">
                  <a:txBody>
                    <a:bodyPr/>
                    <a:lstStyle/>
                    <a:p>
                      <a:pPr>
                        <a:lnSpc>
                          <a:spcPct val="107000"/>
                        </a:lnSpc>
                        <a:spcAft>
                          <a:spcPts val="0"/>
                        </a:spcAft>
                      </a:pPr>
                      <a:r>
                        <a:rPr lang="en-GB" sz="2260" dirty="0">
                          <a:effectLst/>
                        </a:rPr>
                        <a:t>Something to do</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2260" dirty="0">
                          <a:effectLst/>
                        </a:rPr>
                        <a:t>Lack of post-school activity</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“I’m quite worried </a:t>
                      </a:r>
                      <a:r>
                        <a:rPr lang="en-GB" sz="1800" i="1" dirty="0" err="1">
                          <a:effectLst/>
                        </a:rPr>
                        <a:t>‘cause</a:t>
                      </a:r>
                      <a:r>
                        <a:rPr lang="en-GB" sz="1800" i="1" dirty="0">
                          <a:effectLst/>
                        </a:rPr>
                        <a:t> there isn’t any work there … there’s nothing out there.” </a:t>
                      </a:r>
                      <a:r>
                        <a:rPr lang="en-GB" sz="1800" dirty="0">
                          <a:effectLst/>
                        </a:rPr>
                        <a:t>(Mike’s gran)</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65995786"/>
                  </a:ext>
                </a:extLst>
              </a:tr>
              <a:tr h="1494847">
                <a:tc vMerge="1">
                  <a:txBody>
                    <a:bodyPr/>
                    <a:lstStyle/>
                    <a:p>
                      <a:endParaRPr lang="en-GB"/>
                    </a:p>
                  </a:txBody>
                  <a:tcPr/>
                </a:tc>
                <a:tc>
                  <a:txBody>
                    <a:bodyPr/>
                    <a:lstStyle/>
                    <a:p>
                      <a:pPr>
                        <a:lnSpc>
                          <a:spcPct val="107000"/>
                        </a:lnSpc>
                        <a:spcAft>
                          <a:spcPts val="0"/>
                        </a:spcAft>
                      </a:pPr>
                      <a:r>
                        <a:rPr lang="en-GB" sz="2260" dirty="0">
                          <a:effectLst/>
                        </a:rPr>
                        <a:t>Mental health implications </a:t>
                      </a:r>
                      <a:r>
                        <a:rPr lang="en-GB" sz="2260" dirty="0" smtClean="0">
                          <a:effectLst/>
                        </a:rPr>
                        <a:t/>
                      </a:r>
                      <a:br>
                        <a:rPr lang="en-GB" sz="2260" dirty="0" smtClean="0">
                          <a:effectLst/>
                        </a:rPr>
                      </a:br>
                      <a:r>
                        <a:rPr lang="en-GB" sz="2260" dirty="0" smtClean="0">
                          <a:effectLst/>
                        </a:rPr>
                        <a:t>of </a:t>
                      </a:r>
                      <a:r>
                        <a:rPr lang="en-GB" sz="2260" dirty="0">
                          <a:effectLst/>
                        </a:rPr>
                        <a:t>having “nothing to do”</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“Caroline is … struggling because she doesn’t have any routine at the moment … it’s like ‘What am I doing today’ … and there’s absolutely, there’s nothing.” </a:t>
                      </a:r>
                      <a:r>
                        <a:rPr lang="en-GB" sz="1800" dirty="0">
                          <a:effectLst/>
                        </a:rPr>
                        <a:t>(Caroline’s mum)</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97234758"/>
                  </a:ext>
                </a:extLst>
              </a:tr>
              <a:tr h="1243851">
                <a:tc rowSpan="2">
                  <a:txBody>
                    <a:bodyPr/>
                    <a:lstStyle/>
                    <a:p>
                      <a:pPr>
                        <a:lnSpc>
                          <a:spcPct val="107000"/>
                        </a:lnSpc>
                        <a:spcAft>
                          <a:spcPts val="0"/>
                        </a:spcAft>
                      </a:pPr>
                      <a:r>
                        <a:rPr lang="en-GB" sz="2260" dirty="0">
                          <a:effectLst/>
                        </a:rPr>
                        <a:t>Growing up</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2260" dirty="0">
                          <a:effectLst/>
                        </a:rPr>
                        <a:t>Stigma</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“[I’m worried about] going into my first job </a:t>
                      </a:r>
                      <a:r>
                        <a:rPr lang="en-GB" sz="1800" i="1" dirty="0" err="1">
                          <a:effectLst/>
                        </a:rPr>
                        <a:t>‘cause</a:t>
                      </a:r>
                      <a:r>
                        <a:rPr lang="en-GB" sz="1800" i="1" dirty="0">
                          <a:effectLst/>
                        </a:rPr>
                        <a:t> I don’t know how I’m going to be, like, taken … </a:t>
                      </a:r>
                      <a:r>
                        <a:rPr lang="en-GB" sz="1800" i="1" dirty="0" err="1">
                          <a:effectLst/>
                        </a:rPr>
                        <a:t>‘cause</a:t>
                      </a:r>
                      <a:r>
                        <a:rPr lang="en-GB" sz="1800" i="1" dirty="0">
                          <a:effectLst/>
                        </a:rPr>
                        <a:t> I’m quite different from other people.” </a:t>
                      </a:r>
                      <a:r>
                        <a:rPr lang="en-GB" sz="1800" dirty="0">
                          <a:effectLst/>
                        </a:rPr>
                        <a:t>(Sally)</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2913467"/>
                  </a:ext>
                </a:extLst>
              </a:tr>
              <a:tr h="1996840">
                <a:tc vMerge="1">
                  <a:txBody>
                    <a:bodyPr/>
                    <a:lstStyle/>
                    <a:p>
                      <a:endParaRPr lang="en-GB"/>
                    </a:p>
                  </a:txBody>
                  <a:tcPr/>
                </a:tc>
                <a:tc>
                  <a:txBody>
                    <a:bodyPr/>
                    <a:lstStyle/>
                    <a:p>
                      <a:pPr>
                        <a:lnSpc>
                          <a:spcPct val="107000"/>
                        </a:lnSpc>
                        <a:spcAft>
                          <a:spcPts val="0"/>
                        </a:spcAft>
                      </a:pPr>
                      <a:r>
                        <a:rPr lang="en-GB" sz="2260" dirty="0">
                          <a:effectLst/>
                        </a:rPr>
                        <a:t>Independence vs interdependence</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“Just the worry that you’ve got from things like crossing roads … you don’t know what she’s doing, how well she’s doing outside … it’s fine when you’ve got her by the hand when she’s small and you can do things for her.” </a:t>
                      </a:r>
                      <a:r>
                        <a:rPr lang="en-GB" sz="1800" dirty="0">
                          <a:effectLst/>
                        </a:rPr>
                        <a:t>(Sally’s grandad)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04103312"/>
                  </a:ext>
                </a:extLst>
              </a:tr>
              <a:tr h="1745843">
                <a:tc rowSpan="3">
                  <a:txBody>
                    <a:bodyPr/>
                    <a:lstStyle/>
                    <a:p>
                      <a:pPr>
                        <a:lnSpc>
                          <a:spcPct val="107000"/>
                        </a:lnSpc>
                        <a:spcAft>
                          <a:spcPts val="0"/>
                        </a:spcAft>
                      </a:pPr>
                      <a:r>
                        <a:rPr lang="en-GB" sz="2260" dirty="0">
                          <a:effectLst/>
                        </a:rPr>
                        <a:t>Services and supports</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2260" dirty="0">
                          <a:effectLst/>
                        </a:rPr>
                        <a:t>Inadequate post-school support</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“I don’t see him getting the same amount of stimulation [after school] as what he gets … at school … the quality of training, the knowledge base of staff isn’t the same as what it is in schools.” </a:t>
                      </a:r>
                      <a:r>
                        <a:rPr lang="en-GB" sz="1800" dirty="0">
                          <a:effectLst/>
                        </a:rPr>
                        <a:t>(Jake’s mum)</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94780882"/>
                  </a:ext>
                </a:extLst>
              </a:tr>
              <a:tr h="1996840">
                <a:tc vMerge="1">
                  <a:txBody>
                    <a:bodyPr/>
                    <a:lstStyle/>
                    <a:p>
                      <a:endParaRPr lang="en-GB"/>
                    </a:p>
                  </a:txBody>
                  <a:tcPr/>
                </a:tc>
                <a:tc>
                  <a:txBody>
                    <a:bodyPr/>
                    <a:lstStyle/>
                    <a:p>
                      <a:pPr>
                        <a:lnSpc>
                          <a:spcPct val="107000"/>
                        </a:lnSpc>
                        <a:spcAft>
                          <a:spcPts val="0"/>
                        </a:spcAft>
                      </a:pPr>
                      <a:r>
                        <a:rPr lang="en-GB" sz="2260" dirty="0">
                          <a:effectLst/>
                        </a:rPr>
                        <a:t>Poor transition planning</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“In all these glossy books you get it’s supposed to take a year to a year and a half, transition, we’re … beginning of April and you’re talking the end of April before we’re </a:t>
                      </a:r>
                      <a:r>
                        <a:rPr lang="en-GB" sz="1800" i="1" dirty="0" err="1">
                          <a:effectLst/>
                        </a:rPr>
                        <a:t>gonna</a:t>
                      </a:r>
                      <a:r>
                        <a:rPr lang="en-GB" sz="1800" i="1" dirty="0">
                          <a:effectLst/>
                        </a:rPr>
                        <a:t> get a budget so that leaves like two months till school leaves.” </a:t>
                      </a:r>
                      <a:r>
                        <a:rPr lang="en-GB" sz="1800" dirty="0">
                          <a:effectLst/>
                        </a:rPr>
                        <a:t>(Carol’s dad)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50596529"/>
                  </a:ext>
                </a:extLst>
              </a:tr>
              <a:tr h="741857">
                <a:tc vMerge="1">
                  <a:txBody>
                    <a:bodyPr/>
                    <a:lstStyle/>
                    <a:p>
                      <a:endParaRPr lang="en-GB"/>
                    </a:p>
                  </a:txBody>
                  <a:tcPr/>
                </a:tc>
                <a:tc>
                  <a:txBody>
                    <a:bodyPr/>
                    <a:lstStyle/>
                    <a:p>
                      <a:pPr>
                        <a:lnSpc>
                          <a:spcPct val="107000"/>
                        </a:lnSpc>
                        <a:spcAft>
                          <a:spcPts val="0"/>
                        </a:spcAft>
                      </a:pPr>
                      <a:r>
                        <a:rPr lang="en-GB" sz="2260" dirty="0">
                          <a:effectLst/>
                        </a:rPr>
                        <a:t>Lack of funding</a:t>
                      </a:r>
                      <a:endParaRPr lang="en-GB" sz="226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800" i="1" dirty="0">
                          <a:effectLst/>
                        </a:rPr>
                        <a:t>“All I hear is ‘there’s no money in adult services, no money’.” </a:t>
                      </a:r>
                      <a:r>
                        <a:rPr lang="en-GB" sz="1800" dirty="0">
                          <a:effectLst/>
                        </a:rPr>
                        <a:t>(Molly’s mum)</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38406555"/>
                  </a:ext>
                </a:extLst>
              </a:tr>
            </a:tbl>
          </a:graphicData>
        </a:graphic>
      </p:graphicFrame>
    </p:spTree>
    <p:extLst>
      <p:ext uri="{BB962C8B-B14F-4D97-AF65-F5344CB8AC3E}">
        <p14:creationId xmlns:p14="http://schemas.microsoft.com/office/powerpoint/2010/main" val="2225388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1854</TotalTime>
  <Words>750</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Swiss 721</vt:lpstr>
      <vt:lpstr>Swiss 721 Light</vt:lpstr>
      <vt:lpstr>Swiss 721 Roman</vt:lpstr>
      <vt:lpstr>Office Theme</vt:lpstr>
      <vt:lpstr>PowerPoint Presentation</vt:lpstr>
    </vt:vector>
  </TitlesOfParts>
  <Company>University of Glasgow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Ewelina Rydzewska</dc:creator>
  <cp:lastModifiedBy>Genevieve Young-Southward</cp:lastModifiedBy>
  <cp:revision>89</cp:revision>
  <dcterms:created xsi:type="dcterms:W3CDTF">2015-10-26T11:13:08Z</dcterms:created>
  <dcterms:modified xsi:type="dcterms:W3CDTF">2017-05-09T15:36:18Z</dcterms:modified>
</cp:coreProperties>
</file>