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6800" cy="42802175"/>
  <p:notesSz cx="9144000" cy="6858000"/>
  <p:defaultTextStyle>
    <a:defPPr>
      <a:defRPr lang="en-US"/>
    </a:defPPr>
    <a:lvl1pPr marL="0" algn="l" defTabSz="350716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53583" algn="l" defTabSz="350716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507167" algn="l" defTabSz="350716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60749" algn="l" defTabSz="350716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7014332" algn="l" defTabSz="350716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67916" algn="l" defTabSz="350716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521499" algn="l" defTabSz="350716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75081" algn="l" defTabSz="350716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4028665" algn="l" defTabSz="3507167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35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5961"/>
    <a:srgbClr val="0088CF"/>
    <a:srgbClr val="81C341"/>
    <a:srgbClr val="F99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00" autoAdjust="0"/>
  </p:normalViewPr>
  <p:slideViewPr>
    <p:cSldViewPr snapToGrid="0">
      <p:cViewPr>
        <p:scale>
          <a:sx n="40" d="100"/>
          <a:sy n="40" d="100"/>
        </p:scale>
        <p:origin x="-654" y="6744"/>
      </p:cViewPr>
      <p:guideLst>
        <p:guide orient="horz" pos="13480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39982072265537"/>
          <c:y val="0.1122560196469943"/>
          <c:w val="0.77379416639259158"/>
          <c:h val="0.60472475928846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'PER CAPITA'!$Y$1</c:f>
              <c:strCache>
                <c:ptCount val="1"/>
                <c:pt idx="0">
                  <c:v>2012/13</c:v>
                </c:pt>
              </c:strCache>
            </c:strRef>
          </c:tx>
          <c:invertIfNegative val="0"/>
          <c:cat>
            <c:strRef>
              <c:f>'PER CAPITA'!$R$2:$R$15</c:f>
              <c:strCache>
                <c:ptCount val="14"/>
                <c:pt idx="0">
                  <c:v>NHS Ayrshire &amp; Arran</c:v>
                </c:pt>
                <c:pt idx="1">
                  <c:v>NHS Borders</c:v>
                </c:pt>
                <c:pt idx="2">
                  <c:v>NHS Fife</c:v>
                </c:pt>
                <c:pt idx="3">
                  <c:v>NHS Greater Glasgow &amp; Clyde</c:v>
                </c:pt>
                <c:pt idx="4">
                  <c:v>NHS Highland</c:v>
                </c:pt>
                <c:pt idx="5">
                  <c:v>NHS Lanarkshire</c:v>
                </c:pt>
                <c:pt idx="6">
                  <c:v>NHS Grampian</c:v>
                </c:pt>
                <c:pt idx="7">
                  <c:v>NHS Orkney</c:v>
                </c:pt>
                <c:pt idx="8">
                  <c:v>NHS Lothian</c:v>
                </c:pt>
                <c:pt idx="9">
                  <c:v>NHS Tayside</c:v>
                </c:pt>
                <c:pt idx="10">
                  <c:v>NHS Forth Valley</c:v>
                </c:pt>
                <c:pt idx="11">
                  <c:v>NHS Dumfries &amp; Galloway</c:v>
                </c:pt>
                <c:pt idx="12">
                  <c:v>NHS Shetland</c:v>
                </c:pt>
                <c:pt idx="13">
                  <c:v>Total</c:v>
                </c:pt>
              </c:strCache>
            </c:strRef>
          </c:cat>
          <c:val>
            <c:numRef>
              <c:f>'PER CAPITA'!$Y$2:$Y$15</c:f>
              <c:numCache>
                <c:formatCode>_(* #,##0.00_);_(* \(#,##0.00\);_(* "-"??_);_(@_)</c:formatCode>
                <c:ptCount val="14"/>
                <c:pt idx="0">
                  <c:v>9857.117668294326</c:v>
                </c:pt>
                <c:pt idx="1">
                  <c:v>9248.5980628299531</c:v>
                </c:pt>
                <c:pt idx="2">
                  <c:v>18490.877380621987</c:v>
                </c:pt>
                <c:pt idx="3">
                  <c:v>14685.260876713066</c:v>
                </c:pt>
                <c:pt idx="4">
                  <c:v>5272.8058506402504</c:v>
                </c:pt>
                <c:pt idx="5">
                  <c:v>11782.257073568271</c:v>
                </c:pt>
                <c:pt idx="6">
                  <c:v>11852.433236492729</c:v>
                </c:pt>
                <c:pt idx="7">
                  <c:v>5783.9255345299134</c:v>
                </c:pt>
                <c:pt idx="8">
                  <c:v>10399.426212881344</c:v>
                </c:pt>
                <c:pt idx="9">
                  <c:v>11560.387475419968</c:v>
                </c:pt>
                <c:pt idx="10">
                  <c:v>10229.952469789903</c:v>
                </c:pt>
                <c:pt idx="11">
                  <c:v>13268.183012677557</c:v>
                </c:pt>
                <c:pt idx="12">
                  <c:v>1071.3992848113546</c:v>
                </c:pt>
                <c:pt idx="13">
                  <c:v>11973.840226683564</c:v>
                </c:pt>
              </c:numCache>
            </c:numRef>
          </c:val>
        </c:ser>
        <c:ser>
          <c:idx val="1"/>
          <c:order val="1"/>
          <c:tx>
            <c:strRef>
              <c:f>'PER CAPITA'!$Z$1</c:f>
              <c:strCache>
                <c:ptCount val="1"/>
                <c:pt idx="0">
                  <c:v>2013/14</c:v>
                </c:pt>
              </c:strCache>
            </c:strRef>
          </c:tx>
          <c:invertIfNegative val="0"/>
          <c:cat>
            <c:strRef>
              <c:f>'PER CAPITA'!$R$2:$R$15</c:f>
              <c:strCache>
                <c:ptCount val="14"/>
                <c:pt idx="0">
                  <c:v>NHS Ayrshire &amp; Arran</c:v>
                </c:pt>
                <c:pt idx="1">
                  <c:v>NHS Borders</c:v>
                </c:pt>
                <c:pt idx="2">
                  <c:v>NHS Fife</c:v>
                </c:pt>
                <c:pt idx="3">
                  <c:v>NHS Greater Glasgow &amp; Clyde</c:v>
                </c:pt>
                <c:pt idx="4">
                  <c:v>NHS Highland</c:v>
                </c:pt>
                <c:pt idx="5">
                  <c:v>NHS Lanarkshire</c:v>
                </c:pt>
                <c:pt idx="6">
                  <c:v>NHS Grampian</c:v>
                </c:pt>
                <c:pt idx="7">
                  <c:v>NHS Orkney</c:v>
                </c:pt>
                <c:pt idx="8">
                  <c:v>NHS Lothian</c:v>
                </c:pt>
                <c:pt idx="9">
                  <c:v>NHS Tayside</c:v>
                </c:pt>
                <c:pt idx="10">
                  <c:v>NHS Forth Valley</c:v>
                </c:pt>
                <c:pt idx="11">
                  <c:v>NHS Dumfries &amp; Galloway</c:v>
                </c:pt>
                <c:pt idx="12">
                  <c:v>NHS Shetland</c:v>
                </c:pt>
                <c:pt idx="13">
                  <c:v>Total</c:v>
                </c:pt>
              </c:strCache>
            </c:strRef>
          </c:cat>
          <c:val>
            <c:numRef>
              <c:f>'PER CAPITA'!$Z$2:$Z$15</c:f>
              <c:numCache>
                <c:formatCode>_(* #,##0.00_);_(* \(#,##0.00\);_(* "-"??_);_(@_)</c:formatCode>
                <c:ptCount val="14"/>
                <c:pt idx="0">
                  <c:v>9889.94636736555</c:v>
                </c:pt>
                <c:pt idx="1">
                  <c:v>9992.9232385456507</c:v>
                </c:pt>
                <c:pt idx="2">
                  <c:v>17510.337049423833</c:v>
                </c:pt>
                <c:pt idx="3">
                  <c:v>14398.173444670683</c:v>
                </c:pt>
                <c:pt idx="4">
                  <c:v>4795.2232372246372</c:v>
                </c:pt>
                <c:pt idx="5">
                  <c:v>11753.689876332935</c:v>
                </c:pt>
                <c:pt idx="6">
                  <c:v>11957.227517849447</c:v>
                </c:pt>
                <c:pt idx="7">
                  <c:v>5694.4758270792036</c:v>
                </c:pt>
                <c:pt idx="8">
                  <c:v>10164.840085204094</c:v>
                </c:pt>
                <c:pt idx="9">
                  <c:v>11772.938559902288</c:v>
                </c:pt>
                <c:pt idx="10">
                  <c:v>10512.748547532668</c:v>
                </c:pt>
                <c:pt idx="11">
                  <c:v>13955.219015244755</c:v>
                </c:pt>
                <c:pt idx="12">
                  <c:v>2344.9761091963728</c:v>
                </c:pt>
                <c:pt idx="13">
                  <c:v>11861.742759704486</c:v>
                </c:pt>
              </c:numCache>
            </c:numRef>
          </c:val>
        </c:ser>
        <c:ser>
          <c:idx val="2"/>
          <c:order val="2"/>
          <c:tx>
            <c:strRef>
              <c:f>'PER CAPITA'!$AA$1</c:f>
              <c:strCache>
                <c:ptCount val="1"/>
                <c:pt idx="0">
                  <c:v>2014/15</c:v>
                </c:pt>
              </c:strCache>
            </c:strRef>
          </c:tx>
          <c:invertIfNegative val="0"/>
          <c:cat>
            <c:strRef>
              <c:f>'PER CAPITA'!$R$2:$R$15</c:f>
              <c:strCache>
                <c:ptCount val="14"/>
                <c:pt idx="0">
                  <c:v>NHS Ayrshire &amp; Arran</c:v>
                </c:pt>
                <c:pt idx="1">
                  <c:v>NHS Borders</c:v>
                </c:pt>
                <c:pt idx="2">
                  <c:v>NHS Fife</c:v>
                </c:pt>
                <c:pt idx="3">
                  <c:v>NHS Greater Glasgow &amp; Clyde</c:v>
                </c:pt>
                <c:pt idx="4">
                  <c:v>NHS Highland</c:v>
                </c:pt>
                <c:pt idx="5">
                  <c:v>NHS Lanarkshire</c:v>
                </c:pt>
                <c:pt idx="6">
                  <c:v>NHS Grampian</c:v>
                </c:pt>
                <c:pt idx="7">
                  <c:v>NHS Orkney</c:v>
                </c:pt>
                <c:pt idx="8">
                  <c:v>NHS Lothian</c:v>
                </c:pt>
                <c:pt idx="9">
                  <c:v>NHS Tayside</c:v>
                </c:pt>
                <c:pt idx="10">
                  <c:v>NHS Forth Valley</c:v>
                </c:pt>
                <c:pt idx="11">
                  <c:v>NHS Dumfries &amp; Galloway</c:v>
                </c:pt>
                <c:pt idx="12">
                  <c:v>NHS Shetland</c:v>
                </c:pt>
                <c:pt idx="13">
                  <c:v>Total</c:v>
                </c:pt>
              </c:strCache>
            </c:strRef>
          </c:cat>
          <c:val>
            <c:numRef>
              <c:f>'PER CAPITA'!$AA$2:$AA$15</c:f>
              <c:numCache>
                <c:formatCode>_(* #,##0.00_);_(* \(#,##0.00\);_(* "-"??_);_(@_)</c:formatCode>
                <c:ptCount val="14"/>
                <c:pt idx="0">
                  <c:v>9940.8392661417529</c:v>
                </c:pt>
                <c:pt idx="1">
                  <c:v>9966.483560747396</c:v>
                </c:pt>
                <c:pt idx="2">
                  <c:v>17594.78912185417</c:v>
                </c:pt>
                <c:pt idx="3">
                  <c:v>13165.723604646415</c:v>
                </c:pt>
                <c:pt idx="4">
                  <c:v>4800.3197066393159</c:v>
                </c:pt>
                <c:pt idx="5">
                  <c:v>11750.412198794549</c:v>
                </c:pt>
                <c:pt idx="6">
                  <c:v>12075.009408818931</c:v>
                </c:pt>
                <c:pt idx="7">
                  <c:v>5717.6985888300742</c:v>
                </c:pt>
                <c:pt idx="8">
                  <c:v>10467.40421715153</c:v>
                </c:pt>
                <c:pt idx="9">
                  <c:v>12513.934284696556</c:v>
                </c:pt>
                <c:pt idx="10">
                  <c:v>10952.103848839102</c:v>
                </c:pt>
                <c:pt idx="11">
                  <c:v>14948.234680591813</c:v>
                </c:pt>
                <c:pt idx="12">
                  <c:v>1211.332713367045</c:v>
                </c:pt>
                <c:pt idx="13">
                  <c:v>11735.467153054951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088384"/>
        <c:axId val="89096576"/>
      </c:barChart>
      <c:catAx>
        <c:axId val="890883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9096576"/>
        <c:crosses val="autoZero"/>
        <c:auto val="1"/>
        <c:lblAlgn val="ctr"/>
        <c:lblOffset val="100"/>
        <c:noMultiLvlLbl val="0"/>
      </c:catAx>
      <c:valAx>
        <c:axId val="89096576"/>
        <c:scaling>
          <c:orientation val="minMax"/>
          <c:max val="22000"/>
          <c:min val="1.0000000000000004E-6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 smtClean="0"/>
                  <a:t>Per</a:t>
                </a:r>
                <a:r>
                  <a:rPr lang="en-GB" baseline="0" dirty="0" smtClean="0"/>
                  <a:t> capita exp</a:t>
                </a:r>
                <a:r>
                  <a:rPr lang="en-GB" dirty="0" smtClean="0"/>
                  <a:t>enditure </a:t>
                </a:r>
                <a:r>
                  <a:rPr lang="en-GB" dirty="0"/>
                  <a:t>(£)</a:t>
                </a:r>
              </a:p>
            </c:rich>
          </c:tx>
          <c:layout>
            <c:manualLayout>
              <c:xMode val="edge"/>
              <c:yMode val="edge"/>
              <c:x val="1.4060054367019674E-2"/>
              <c:y val="0.31946796387206017"/>
            </c:manualLayout>
          </c:layout>
          <c:overlay val="0"/>
        </c:title>
        <c:numFmt formatCode="_(* #,##0.00_);_(* \(#,##0.00\);_(* &quot;-&quot;??_);_(@_)" sourceLinked="1"/>
        <c:majorTickMark val="out"/>
        <c:minorTickMark val="none"/>
        <c:tickLblPos val="nextTo"/>
        <c:crossAx val="89088384"/>
        <c:crosses val="autoZero"/>
        <c:crossBetween val="between"/>
        <c:majorUnit val="2000"/>
      </c:valAx>
    </c:plotArea>
    <c:legend>
      <c:legendPos val="r"/>
      <c:layout>
        <c:manualLayout>
          <c:xMode val="edge"/>
          <c:yMode val="edge"/>
          <c:x val="0.91807981283964168"/>
          <c:y val="0.32249512629648386"/>
          <c:w val="8.0527728710717242E-2"/>
          <c:h val="0.270929892799544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250262034077424"/>
          <c:y val="0.12198186606238047"/>
          <c:w val="0.76869600870848254"/>
          <c:h val="0.599218045917582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'PER CAPITA'!$I$1</c:f>
              <c:strCache>
                <c:ptCount val="1"/>
                <c:pt idx="0">
                  <c:v>2012/13</c:v>
                </c:pt>
              </c:strCache>
            </c:strRef>
          </c:tx>
          <c:invertIfNegative val="0"/>
          <c:cat>
            <c:strRef>
              <c:f>'PER CAPITA'!$B$2:$B$34</c:f>
              <c:strCache>
                <c:ptCount val="33"/>
                <c:pt idx="0">
                  <c:v>Aberdeen City</c:v>
                </c:pt>
                <c:pt idx="1">
                  <c:v>Aberdeenshire</c:v>
                </c:pt>
                <c:pt idx="2">
                  <c:v>Angus</c:v>
                </c:pt>
                <c:pt idx="3">
                  <c:v>Argyll &amp; Bute</c:v>
                </c:pt>
                <c:pt idx="4">
                  <c:v>Clackmannanshire</c:v>
                </c:pt>
                <c:pt idx="5">
                  <c:v>Dumfries &amp; Galloway</c:v>
                </c:pt>
                <c:pt idx="6">
                  <c:v>Dundee City</c:v>
                </c:pt>
                <c:pt idx="7">
                  <c:v>East Ayrshire</c:v>
                </c:pt>
                <c:pt idx="8">
                  <c:v>East Dunbartonshire</c:v>
                </c:pt>
                <c:pt idx="9">
                  <c:v>East Lothian</c:v>
                </c:pt>
                <c:pt idx="10">
                  <c:v>East Renfrewshire</c:v>
                </c:pt>
                <c:pt idx="11">
                  <c:v>Edinburgh, City of</c:v>
                </c:pt>
                <c:pt idx="12">
                  <c:v>Eilean Siar</c:v>
                </c:pt>
                <c:pt idx="13">
                  <c:v>Falkirk</c:v>
                </c:pt>
                <c:pt idx="14">
                  <c:v>Fife</c:v>
                </c:pt>
                <c:pt idx="15">
                  <c:v>Glasgow City</c:v>
                </c:pt>
                <c:pt idx="16">
                  <c:v>Highland</c:v>
                </c:pt>
                <c:pt idx="17">
                  <c:v>Inverclyde</c:v>
                </c:pt>
                <c:pt idx="18">
                  <c:v>Midlothian</c:v>
                </c:pt>
                <c:pt idx="19">
                  <c:v>Moray</c:v>
                </c:pt>
                <c:pt idx="20">
                  <c:v>North Ayrshire</c:v>
                </c:pt>
                <c:pt idx="21">
                  <c:v>North Lanarkshire</c:v>
                </c:pt>
                <c:pt idx="22">
                  <c:v>Orkney Islands</c:v>
                </c:pt>
                <c:pt idx="23">
                  <c:v>Perth &amp; Kinross</c:v>
                </c:pt>
                <c:pt idx="24">
                  <c:v>Renfrewshire</c:v>
                </c:pt>
                <c:pt idx="25">
                  <c:v>Scottish Borders</c:v>
                </c:pt>
                <c:pt idx="26">
                  <c:v>Shetland Islands</c:v>
                </c:pt>
                <c:pt idx="27">
                  <c:v>South Ayrshire</c:v>
                </c:pt>
                <c:pt idx="28">
                  <c:v>South Lanarkshire</c:v>
                </c:pt>
                <c:pt idx="29">
                  <c:v>Stirling</c:v>
                </c:pt>
                <c:pt idx="30">
                  <c:v>West Dunbartonshire</c:v>
                </c:pt>
                <c:pt idx="31">
                  <c:v>West Lothian</c:v>
                </c:pt>
                <c:pt idx="32">
                  <c:v>Scotland</c:v>
                </c:pt>
              </c:strCache>
            </c:strRef>
          </c:cat>
          <c:val>
            <c:numRef>
              <c:f>'PER CAPITA'!$I$2:$I$34</c:f>
              <c:numCache>
                <c:formatCode>_(* #,##0.00_);_(* \(#,##0.00\);_(* "-"??_);_(@_)</c:formatCode>
                <c:ptCount val="33"/>
                <c:pt idx="0">
                  <c:v>36112.396164140671</c:v>
                </c:pt>
                <c:pt idx="1">
                  <c:v>47400.95386224812</c:v>
                </c:pt>
                <c:pt idx="2">
                  <c:v>24948.262795098952</c:v>
                </c:pt>
                <c:pt idx="3">
                  <c:v>46654.580981138388</c:v>
                </c:pt>
                <c:pt idx="4">
                  <c:v>27132.332470197296</c:v>
                </c:pt>
                <c:pt idx="5">
                  <c:v>39091.569276962422</c:v>
                </c:pt>
                <c:pt idx="6">
                  <c:v>29058.164638323233</c:v>
                </c:pt>
                <c:pt idx="7">
                  <c:v>27864.389220944202</c:v>
                </c:pt>
                <c:pt idx="8">
                  <c:v>44150.658882276541</c:v>
                </c:pt>
                <c:pt idx="9">
                  <c:v>31419.465259386059</c:v>
                </c:pt>
                <c:pt idx="10">
                  <c:v>34495.722231073552</c:v>
                </c:pt>
                <c:pt idx="11">
                  <c:v>35351.783414706304</c:v>
                </c:pt>
                <c:pt idx="12">
                  <c:v>34227.051928333422</c:v>
                </c:pt>
                <c:pt idx="13">
                  <c:v>24985.680644534823</c:v>
                </c:pt>
                <c:pt idx="14">
                  <c:v>45396.395053832508</c:v>
                </c:pt>
                <c:pt idx="15">
                  <c:v>26989.430566691452</c:v>
                </c:pt>
                <c:pt idx="16">
                  <c:v>34715.302198885882</c:v>
                </c:pt>
                <c:pt idx="17">
                  <c:v>25857.040575420364</c:v>
                </c:pt>
                <c:pt idx="18">
                  <c:v>25822.836523204664</c:v>
                </c:pt>
                <c:pt idx="19">
                  <c:v>30552.892136933955</c:v>
                </c:pt>
                <c:pt idx="20">
                  <c:v>24003.13761609812</c:v>
                </c:pt>
                <c:pt idx="21">
                  <c:v>36188.975477858156</c:v>
                </c:pt>
                <c:pt idx="22">
                  <c:v>35130.158347908939</c:v>
                </c:pt>
                <c:pt idx="23">
                  <c:v>27463.287379280679</c:v>
                </c:pt>
                <c:pt idx="24">
                  <c:v>28396.895586780247</c:v>
                </c:pt>
                <c:pt idx="25">
                  <c:v>41598.49273311971</c:v>
                </c:pt>
                <c:pt idx="26">
                  <c:v>81528.225266160356</c:v>
                </c:pt>
                <c:pt idx="27">
                  <c:v>30920.146934261094</c:v>
                </c:pt>
                <c:pt idx="28">
                  <c:v>29450.987986995468</c:v>
                </c:pt>
                <c:pt idx="29">
                  <c:v>32959.653575924152</c:v>
                </c:pt>
                <c:pt idx="30">
                  <c:v>29310.83067456256</c:v>
                </c:pt>
                <c:pt idx="31">
                  <c:v>23939.756682431951</c:v>
                </c:pt>
                <c:pt idx="32">
                  <c:v>32808.453529734499</c:v>
                </c:pt>
              </c:numCache>
            </c:numRef>
          </c:val>
        </c:ser>
        <c:ser>
          <c:idx val="1"/>
          <c:order val="1"/>
          <c:tx>
            <c:strRef>
              <c:f>'PER CAPITA'!$J$1</c:f>
              <c:strCache>
                <c:ptCount val="1"/>
                <c:pt idx="0">
                  <c:v>2013/14</c:v>
                </c:pt>
              </c:strCache>
            </c:strRef>
          </c:tx>
          <c:invertIfNegative val="0"/>
          <c:cat>
            <c:strRef>
              <c:f>'PER CAPITA'!$B$2:$B$34</c:f>
              <c:strCache>
                <c:ptCount val="33"/>
                <c:pt idx="0">
                  <c:v>Aberdeen City</c:v>
                </c:pt>
                <c:pt idx="1">
                  <c:v>Aberdeenshire</c:v>
                </c:pt>
                <c:pt idx="2">
                  <c:v>Angus</c:v>
                </c:pt>
                <c:pt idx="3">
                  <c:v>Argyll &amp; Bute</c:v>
                </c:pt>
                <c:pt idx="4">
                  <c:v>Clackmannanshire</c:v>
                </c:pt>
                <c:pt idx="5">
                  <c:v>Dumfries &amp; Galloway</c:v>
                </c:pt>
                <c:pt idx="6">
                  <c:v>Dundee City</c:v>
                </c:pt>
                <c:pt idx="7">
                  <c:v>East Ayrshire</c:v>
                </c:pt>
                <c:pt idx="8">
                  <c:v>East Dunbartonshire</c:v>
                </c:pt>
                <c:pt idx="9">
                  <c:v>East Lothian</c:v>
                </c:pt>
                <c:pt idx="10">
                  <c:v>East Renfrewshire</c:v>
                </c:pt>
                <c:pt idx="11">
                  <c:v>Edinburgh, City of</c:v>
                </c:pt>
                <c:pt idx="12">
                  <c:v>Eilean Siar</c:v>
                </c:pt>
                <c:pt idx="13">
                  <c:v>Falkirk</c:v>
                </c:pt>
                <c:pt idx="14">
                  <c:v>Fife</c:v>
                </c:pt>
                <c:pt idx="15">
                  <c:v>Glasgow City</c:v>
                </c:pt>
                <c:pt idx="16">
                  <c:v>Highland</c:v>
                </c:pt>
                <c:pt idx="17">
                  <c:v>Inverclyde</c:v>
                </c:pt>
                <c:pt idx="18">
                  <c:v>Midlothian</c:v>
                </c:pt>
                <c:pt idx="19">
                  <c:v>Moray</c:v>
                </c:pt>
                <c:pt idx="20">
                  <c:v>North Ayrshire</c:v>
                </c:pt>
                <c:pt idx="21">
                  <c:v>North Lanarkshire</c:v>
                </c:pt>
                <c:pt idx="22">
                  <c:v>Orkney Islands</c:v>
                </c:pt>
                <c:pt idx="23">
                  <c:v>Perth &amp; Kinross</c:v>
                </c:pt>
                <c:pt idx="24">
                  <c:v>Renfrewshire</c:v>
                </c:pt>
                <c:pt idx="25">
                  <c:v>Scottish Borders</c:v>
                </c:pt>
                <c:pt idx="26">
                  <c:v>Shetland Islands</c:v>
                </c:pt>
                <c:pt idx="27">
                  <c:v>South Ayrshire</c:v>
                </c:pt>
                <c:pt idx="28">
                  <c:v>South Lanarkshire</c:v>
                </c:pt>
                <c:pt idx="29">
                  <c:v>Stirling</c:v>
                </c:pt>
                <c:pt idx="30">
                  <c:v>West Dunbartonshire</c:v>
                </c:pt>
                <c:pt idx="31">
                  <c:v>West Lothian</c:v>
                </c:pt>
                <c:pt idx="32">
                  <c:v>Scotland</c:v>
                </c:pt>
              </c:strCache>
            </c:strRef>
          </c:cat>
          <c:val>
            <c:numRef>
              <c:f>'PER CAPITA'!$J$2:$J$34</c:f>
              <c:numCache>
                <c:formatCode>_(* #,##0.00_);_(* \(#,##0.00\);_(* "-"??_);_(@_)</c:formatCode>
                <c:ptCount val="33"/>
                <c:pt idx="0">
                  <c:v>35628.802905964789</c:v>
                </c:pt>
                <c:pt idx="1">
                  <c:v>49715.492877683864</c:v>
                </c:pt>
                <c:pt idx="2">
                  <c:v>24116.438027973436</c:v>
                </c:pt>
                <c:pt idx="3">
                  <c:v>47498.365074105313</c:v>
                </c:pt>
                <c:pt idx="4">
                  <c:v>25081.760663875633</c:v>
                </c:pt>
                <c:pt idx="5">
                  <c:v>37771.964918888996</c:v>
                </c:pt>
                <c:pt idx="6">
                  <c:v>29767.850950047228</c:v>
                </c:pt>
                <c:pt idx="7">
                  <c:v>31534.22563003112</c:v>
                </c:pt>
                <c:pt idx="8">
                  <c:v>44691.250197693698</c:v>
                </c:pt>
                <c:pt idx="9">
                  <c:v>42368.663494542699</c:v>
                </c:pt>
                <c:pt idx="10">
                  <c:v>34843.653320786128</c:v>
                </c:pt>
                <c:pt idx="11">
                  <c:v>35772.225317187513</c:v>
                </c:pt>
                <c:pt idx="12">
                  <c:v>36452.814769637924</c:v>
                </c:pt>
                <c:pt idx="13">
                  <c:v>25920.360985729243</c:v>
                </c:pt>
                <c:pt idx="14">
                  <c:v>42761.922363632126</c:v>
                </c:pt>
                <c:pt idx="15">
                  <c:v>24172.346520921645</c:v>
                </c:pt>
                <c:pt idx="16">
                  <c:v>26655.829756497827</c:v>
                </c:pt>
                <c:pt idx="17">
                  <c:v>21839.900800713684</c:v>
                </c:pt>
                <c:pt idx="18">
                  <c:v>24116.489768463474</c:v>
                </c:pt>
                <c:pt idx="19">
                  <c:v>31357.177783259085</c:v>
                </c:pt>
                <c:pt idx="20">
                  <c:v>24758.678954089581</c:v>
                </c:pt>
                <c:pt idx="21">
                  <c:v>33542.29925197878</c:v>
                </c:pt>
                <c:pt idx="22">
                  <c:v>44010.489313557831</c:v>
                </c:pt>
                <c:pt idx="23">
                  <c:v>27632.564822329616</c:v>
                </c:pt>
                <c:pt idx="24">
                  <c:v>27536.17452633661</c:v>
                </c:pt>
                <c:pt idx="25">
                  <c:v>41043.634567638706</c:v>
                </c:pt>
                <c:pt idx="26">
                  <c:v>87768.300849976731</c:v>
                </c:pt>
                <c:pt idx="27">
                  <c:v>31731.227367171825</c:v>
                </c:pt>
                <c:pt idx="28">
                  <c:v>29676.904803137902</c:v>
                </c:pt>
                <c:pt idx="29">
                  <c:v>32995.695822267349</c:v>
                </c:pt>
                <c:pt idx="30">
                  <c:v>32347.856094897983</c:v>
                </c:pt>
                <c:pt idx="31">
                  <c:v>28311.614248875387</c:v>
                </c:pt>
                <c:pt idx="32">
                  <c:v>32312.038975929128</c:v>
                </c:pt>
              </c:numCache>
            </c:numRef>
          </c:val>
        </c:ser>
        <c:ser>
          <c:idx val="2"/>
          <c:order val="2"/>
          <c:tx>
            <c:strRef>
              <c:f>'PER CAPITA'!$K$1</c:f>
              <c:strCache>
                <c:ptCount val="1"/>
                <c:pt idx="0">
                  <c:v>2014/15</c:v>
                </c:pt>
              </c:strCache>
            </c:strRef>
          </c:tx>
          <c:invertIfNegative val="0"/>
          <c:cat>
            <c:strRef>
              <c:f>'PER CAPITA'!$B$2:$B$34</c:f>
              <c:strCache>
                <c:ptCount val="33"/>
                <c:pt idx="0">
                  <c:v>Aberdeen City</c:v>
                </c:pt>
                <c:pt idx="1">
                  <c:v>Aberdeenshire</c:v>
                </c:pt>
                <c:pt idx="2">
                  <c:v>Angus</c:v>
                </c:pt>
                <c:pt idx="3">
                  <c:v>Argyll &amp; Bute</c:v>
                </c:pt>
                <c:pt idx="4">
                  <c:v>Clackmannanshire</c:v>
                </c:pt>
                <c:pt idx="5">
                  <c:v>Dumfries &amp; Galloway</c:v>
                </c:pt>
                <c:pt idx="6">
                  <c:v>Dundee City</c:v>
                </c:pt>
                <c:pt idx="7">
                  <c:v>East Ayrshire</c:v>
                </c:pt>
                <c:pt idx="8">
                  <c:v>East Dunbartonshire</c:v>
                </c:pt>
                <c:pt idx="9">
                  <c:v>East Lothian</c:v>
                </c:pt>
                <c:pt idx="10">
                  <c:v>East Renfrewshire</c:v>
                </c:pt>
                <c:pt idx="11">
                  <c:v>Edinburgh, City of</c:v>
                </c:pt>
                <c:pt idx="12">
                  <c:v>Eilean Siar</c:v>
                </c:pt>
                <c:pt idx="13">
                  <c:v>Falkirk</c:v>
                </c:pt>
                <c:pt idx="14">
                  <c:v>Fife</c:v>
                </c:pt>
                <c:pt idx="15">
                  <c:v>Glasgow City</c:v>
                </c:pt>
                <c:pt idx="16">
                  <c:v>Highland</c:v>
                </c:pt>
                <c:pt idx="17">
                  <c:v>Inverclyde</c:v>
                </c:pt>
                <c:pt idx="18">
                  <c:v>Midlothian</c:v>
                </c:pt>
                <c:pt idx="19">
                  <c:v>Moray</c:v>
                </c:pt>
                <c:pt idx="20">
                  <c:v>North Ayrshire</c:v>
                </c:pt>
                <c:pt idx="21">
                  <c:v>North Lanarkshire</c:v>
                </c:pt>
                <c:pt idx="22">
                  <c:v>Orkney Islands</c:v>
                </c:pt>
                <c:pt idx="23">
                  <c:v>Perth &amp; Kinross</c:v>
                </c:pt>
                <c:pt idx="24">
                  <c:v>Renfrewshire</c:v>
                </c:pt>
                <c:pt idx="25">
                  <c:v>Scottish Borders</c:v>
                </c:pt>
                <c:pt idx="26">
                  <c:v>Shetland Islands</c:v>
                </c:pt>
                <c:pt idx="27">
                  <c:v>South Ayrshire</c:v>
                </c:pt>
                <c:pt idx="28">
                  <c:v>South Lanarkshire</c:v>
                </c:pt>
                <c:pt idx="29">
                  <c:v>Stirling</c:v>
                </c:pt>
                <c:pt idx="30">
                  <c:v>West Dunbartonshire</c:v>
                </c:pt>
                <c:pt idx="31">
                  <c:v>West Lothian</c:v>
                </c:pt>
                <c:pt idx="32">
                  <c:v>Scotland</c:v>
                </c:pt>
              </c:strCache>
            </c:strRef>
          </c:cat>
          <c:val>
            <c:numRef>
              <c:f>'PER CAPITA'!$K$2:$K$34</c:f>
              <c:numCache>
                <c:formatCode>_(* #,##0.00_);_(* \(#,##0.00\);_(* "-"??_);_(@_)</c:formatCode>
                <c:ptCount val="33"/>
                <c:pt idx="0">
                  <c:v>36772.599733918287</c:v>
                </c:pt>
                <c:pt idx="1">
                  <c:v>49156.337352697599</c:v>
                </c:pt>
                <c:pt idx="2">
                  <c:v>23786.557876023682</c:v>
                </c:pt>
                <c:pt idx="3">
                  <c:v>47064.726221077042</c:v>
                </c:pt>
                <c:pt idx="4">
                  <c:v>27005.979610182563</c:v>
                </c:pt>
                <c:pt idx="5">
                  <c:v>39289.017356922937</c:v>
                </c:pt>
                <c:pt idx="6">
                  <c:v>32643.149739571221</c:v>
                </c:pt>
                <c:pt idx="7">
                  <c:v>27620.746720308067</c:v>
                </c:pt>
                <c:pt idx="8">
                  <c:v>41689.5507879211</c:v>
                </c:pt>
                <c:pt idx="9">
                  <c:v>40566.910575332739</c:v>
                </c:pt>
                <c:pt idx="10">
                  <c:v>36449.342078167203</c:v>
                </c:pt>
                <c:pt idx="11">
                  <c:v>36325.164153841848</c:v>
                </c:pt>
                <c:pt idx="12">
                  <c:v>39694.73202966711</c:v>
                </c:pt>
                <c:pt idx="13">
                  <c:v>29013.170946669889</c:v>
                </c:pt>
                <c:pt idx="14">
                  <c:v>43906.412081225622</c:v>
                </c:pt>
                <c:pt idx="15">
                  <c:v>23291.805024599329</c:v>
                </c:pt>
                <c:pt idx="16">
                  <c:v>29573.311483237812</c:v>
                </c:pt>
                <c:pt idx="17">
                  <c:v>21146.999577980638</c:v>
                </c:pt>
                <c:pt idx="18">
                  <c:v>25754.599441877646</c:v>
                </c:pt>
                <c:pt idx="19">
                  <c:v>27334.336848179901</c:v>
                </c:pt>
                <c:pt idx="20">
                  <c:v>24526.762188776742</c:v>
                </c:pt>
                <c:pt idx="21">
                  <c:v>34536.762155836172</c:v>
                </c:pt>
                <c:pt idx="22">
                  <c:v>38373.881644435707</c:v>
                </c:pt>
                <c:pt idx="23">
                  <c:v>29446.657808651711</c:v>
                </c:pt>
                <c:pt idx="24">
                  <c:v>29530.456125708668</c:v>
                </c:pt>
                <c:pt idx="25">
                  <c:v>38153.641517657838</c:v>
                </c:pt>
                <c:pt idx="26">
                  <c:v>83830.723772260128</c:v>
                </c:pt>
                <c:pt idx="27">
                  <c:v>31599.678109752695</c:v>
                </c:pt>
                <c:pt idx="28">
                  <c:v>30122.055054093526</c:v>
                </c:pt>
                <c:pt idx="29">
                  <c:v>31411.590113528167</c:v>
                </c:pt>
                <c:pt idx="30">
                  <c:v>33262.335830731943</c:v>
                </c:pt>
                <c:pt idx="31">
                  <c:v>27804.038185789741</c:v>
                </c:pt>
                <c:pt idx="32">
                  <c:v>32545.546404894623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861824"/>
        <c:axId val="100863360"/>
      </c:barChart>
      <c:catAx>
        <c:axId val="1008618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00863360"/>
        <c:crosses val="autoZero"/>
        <c:auto val="1"/>
        <c:lblAlgn val="ctr"/>
        <c:lblOffset val="100"/>
        <c:noMultiLvlLbl val="0"/>
      </c:catAx>
      <c:valAx>
        <c:axId val="100863360"/>
        <c:scaling>
          <c:orientation val="minMax"/>
          <c:max val="100000"/>
          <c:min val="1.0000000000000004E-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/>
                </a:pPr>
                <a:r>
                  <a:rPr lang="en-GB" sz="1000" dirty="0" smtClean="0"/>
                  <a:t>Per</a:t>
                </a:r>
                <a:r>
                  <a:rPr lang="en-GB" sz="1000" baseline="0" dirty="0" smtClean="0"/>
                  <a:t> capita ex</a:t>
                </a:r>
                <a:r>
                  <a:rPr lang="en-GB" sz="1000" dirty="0" smtClean="0"/>
                  <a:t>penditure </a:t>
                </a:r>
                <a:r>
                  <a:rPr lang="en-GB" sz="1000" dirty="0"/>
                  <a:t>(£)</a:t>
                </a:r>
              </a:p>
            </c:rich>
          </c:tx>
          <c:layout>
            <c:manualLayout>
              <c:xMode val="edge"/>
              <c:yMode val="edge"/>
              <c:x val="1.8249429060547911E-2"/>
              <c:y val="0.31110801039419778"/>
            </c:manualLayout>
          </c:layout>
          <c:overlay val="0"/>
        </c:title>
        <c:numFmt formatCode="_(* #,##0.00_);_(* \(#,##0.00\);_(* &quot;-&quot;??_);_(@_)" sourceLinked="1"/>
        <c:majorTickMark val="out"/>
        <c:minorTickMark val="none"/>
        <c:tickLblPos val="nextTo"/>
        <c:crossAx val="100861824"/>
        <c:crosses val="autoZero"/>
        <c:crossBetween val="between"/>
        <c:majorUnit val="10000"/>
      </c:valAx>
    </c:plotArea>
    <c:legend>
      <c:legendPos val="r"/>
      <c:layout>
        <c:manualLayout>
          <c:xMode val="edge"/>
          <c:yMode val="edge"/>
          <c:x val="0.89684236957382069"/>
          <c:y val="0.25030558520881574"/>
          <c:w val="8.0040367239696764E-2"/>
          <c:h val="0.30443937049953385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8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761" y="7004897"/>
            <a:ext cx="25735280" cy="14901497"/>
          </a:xfrm>
        </p:spPr>
        <p:txBody>
          <a:bodyPr anchor="b"/>
          <a:lstStyle>
            <a:lvl1pPr algn="ctr">
              <a:defRPr sz="19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601" y="22481053"/>
            <a:ext cx="22707600" cy="10333947"/>
          </a:xfrm>
        </p:spPr>
        <p:txBody>
          <a:bodyPr/>
          <a:lstStyle>
            <a:lvl1pPr marL="0" indent="0" algn="ctr">
              <a:buNone/>
              <a:defRPr sz="7900"/>
            </a:lvl1pPr>
            <a:lvl2pPr marL="1512437" indent="0" algn="ctr">
              <a:buNone/>
              <a:defRPr sz="6600"/>
            </a:lvl2pPr>
            <a:lvl3pPr marL="3024873" indent="0" algn="ctr">
              <a:buNone/>
              <a:defRPr sz="6000"/>
            </a:lvl3pPr>
            <a:lvl4pPr marL="4537311" indent="0" algn="ctr">
              <a:buNone/>
              <a:defRPr sz="5300"/>
            </a:lvl4pPr>
            <a:lvl5pPr marL="6049748" indent="0" algn="ctr">
              <a:buNone/>
              <a:defRPr sz="5300"/>
            </a:lvl5pPr>
            <a:lvl6pPr marL="7562184" indent="0" algn="ctr">
              <a:buNone/>
              <a:defRPr sz="5300"/>
            </a:lvl6pPr>
            <a:lvl7pPr marL="9074621" indent="0" algn="ctr">
              <a:buNone/>
              <a:defRPr sz="5300"/>
            </a:lvl7pPr>
            <a:lvl8pPr marL="10587057" indent="0" algn="ctr">
              <a:buNone/>
              <a:defRPr sz="5300"/>
            </a:lvl8pPr>
            <a:lvl9pPr marL="12099495" indent="0" algn="ctr">
              <a:buNone/>
              <a:defRPr sz="53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374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9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6837" y="2278820"/>
            <a:ext cx="6528435" cy="362728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532" y="2278820"/>
            <a:ext cx="19206845" cy="362728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2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24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763" y="10670834"/>
            <a:ext cx="26113741" cy="17804512"/>
          </a:xfrm>
        </p:spPr>
        <p:txBody>
          <a:bodyPr anchor="b"/>
          <a:lstStyle>
            <a:lvl1pPr>
              <a:defRPr sz="19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763" y="28643784"/>
            <a:ext cx="26113741" cy="9362973"/>
          </a:xfrm>
        </p:spPr>
        <p:txBody>
          <a:bodyPr/>
          <a:lstStyle>
            <a:lvl1pPr marL="0" indent="0">
              <a:buNone/>
              <a:defRPr sz="7900">
                <a:solidFill>
                  <a:schemeClr val="tx1"/>
                </a:solidFill>
              </a:defRPr>
            </a:lvl1pPr>
            <a:lvl2pPr marL="151243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487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3pPr>
            <a:lvl4pPr marL="453731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4974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218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7462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87057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09949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36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530" y="11394098"/>
            <a:ext cx="12867641" cy="27157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7630" y="11394098"/>
            <a:ext cx="12867641" cy="27157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20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473" y="2278830"/>
            <a:ext cx="26113741" cy="82731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477" y="10492480"/>
            <a:ext cx="12808503" cy="5142202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12437" indent="0">
              <a:buNone/>
              <a:defRPr sz="6600" b="1"/>
            </a:lvl2pPr>
            <a:lvl3pPr marL="3024873" indent="0">
              <a:buNone/>
              <a:defRPr sz="6000" b="1"/>
            </a:lvl3pPr>
            <a:lvl4pPr marL="4537311" indent="0">
              <a:buNone/>
              <a:defRPr sz="5300" b="1"/>
            </a:lvl4pPr>
            <a:lvl5pPr marL="6049748" indent="0">
              <a:buNone/>
              <a:defRPr sz="5300" b="1"/>
            </a:lvl5pPr>
            <a:lvl6pPr marL="7562184" indent="0">
              <a:buNone/>
              <a:defRPr sz="5300" b="1"/>
            </a:lvl6pPr>
            <a:lvl7pPr marL="9074621" indent="0">
              <a:buNone/>
              <a:defRPr sz="5300" b="1"/>
            </a:lvl7pPr>
            <a:lvl8pPr marL="10587057" indent="0">
              <a:buNone/>
              <a:defRPr sz="5300" b="1"/>
            </a:lvl8pPr>
            <a:lvl9pPr marL="12099495" indent="0">
              <a:buNone/>
              <a:defRPr sz="5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477" y="15634685"/>
            <a:ext cx="12808503" cy="229962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7631" y="10492480"/>
            <a:ext cx="12871584" cy="5142202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12437" indent="0">
              <a:buNone/>
              <a:defRPr sz="6600" b="1"/>
            </a:lvl2pPr>
            <a:lvl3pPr marL="3024873" indent="0">
              <a:buNone/>
              <a:defRPr sz="6000" b="1"/>
            </a:lvl3pPr>
            <a:lvl4pPr marL="4537311" indent="0">
              <a:buNone/>
              <a:defRPr sz="5300" b="1"/>
            </a:lvl4pPr>
            <a:lvl5pPr marL="6049748" indent="0">
              <a:buNone/>
              <a:defRPr sz="5300" b="1"/>
            </a:lvl5pPr>
            <a:lvl6pPr marL="7562184" indent="0">
              <a:buNone/>
              <a:defRPr sz="5300" b="1"/>
            </a:lvl6pPr>
            <a:lvl7pPr marL="9074621" indent="0">
              <a:buNone/>
              <a:defRPr sz="5300" b="1"/>
            </a:lvl7pPr>
            <a:lvl8pPr marL="10587057" indent="0">
              <a:buNone/>
              <a:defRPr sz="5300" b="1"/>
            </a:lvl8pPr>
            <a:lvl9pPr marL="12099495" indent="0">
              <a:buNone/>
              <a:defRPr sz="5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7631" y="15634685"/>
            <a:ext cx="12871584" cy="229962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51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24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18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473" y="2853479"/>
            <a:ext cx="9765057" cy="9987174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1584" y="6162731"/>
            <a:ext cx="15327630" cy="30417286"/>
          </a:xfrm>
        </p:spPr>
        <p:txBody>
          <a:bodyPr/>
          <a:lstStyle>
            <a:lvl1pPr>
              <a:defRPr sz="10600"/>
            </a:lvl1pPr>
            <a:lvl2pPr>
              <a:defRPr sz="9300"/>
            </a:lvl2pPr>
            <a:lvl3pPr>
              <a:defRPr sz="79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473" y="12840653"/>
            <a:ext cx="9765057" cy="23788897"/>
          </a:xfrm>
        </p:spPr>
        <p:txBody>
          <a:bodyPr/>
          <a:lstStyle>
            <a:lvl1pPr marL="0" indent="0">
              <a:buNone/>
              <a:defRPr sz="5300"/>
            </a:lvl1pPr>
            <a:lvl2pPr marL="1512437" indent="0">
              <a:buNone/>
              <a:defRPr sz="4600"/>
            </a:lvl2pPr>
            <a:lvl3pPr marL="3024873" indent="0">
              <a:buNone/>
              <a:defRPr sz="4000"/>
            </a:lvl3pPr>
            <a:lvl4pPr marL="4537311" indent="0">
              <a:buNone/>
              <a:defRPr sz="3300"/>
            </a:lvl4pPr>
            <a:lvl5pPr marL="6049748" indent="0">
              <a:buNone/>
              <a:defRPr sz="3300"/>
            </a:lvl5pPr>
            <a:lvl6pPr marL="7562184" indent="0">
              <a:buNone/>
              <a:defRPr sz="3300"/>
            </a:lvl6pPr>
            <a:lvl7pPr marL="9074621" indent="0">
              <a:buNone/>
              <a:defRPr sz="3300"/>
            </a:lvl7pPr>
            <a:lvl8pPr marL="10587057" indent="0">
              <a:buNone/>
              <a:defRPr sz="3300"/>
            </a:lvl8pPr>
            <a:lvl9pPr marL="12099495" indent="0">
              <a:buNone/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19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473" y="2853479"/>
            <a:ext cx="9765057" cy="9987174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1584" y="6162731"/>
            <a:ext cx="15327630" cy="30417286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2437" indent="0">
              <a:buNone/>
              <a:defRPr sz="9300"/>
            </a:lvl2pPr>
            <a:lvl3pPr marL="3024873" indent="0">
              <a:buNone/>
              <a:defRPr sz="7900"/>
            </a:lvl3pPr>
            <a:lvl4pPr marL="4537311" indent="0">
              <a:buNone/>
              <a:defRPr sz="6600"/>
            </a:lvl4pPr>
            <a:lvl5pPr marL="6049748" indent="0">
              <a:buNone/>
              <a:defRPr sz="6600"/>
            </a:lvl5pPr>
            <a:lvl6pPr marL="7562184" indent="0">
              <a:buNone/>
              <a:defRPr sz="6600"/>
            </a:lvl6pPr>
            <a:lvl7pPr marL="9074621" indent="0">
              <a:buNone/>
              <a:defRPr sz="6600"/>
            </a:lvl7pPr>
            <a:lvl8pPr marL="10587057" indent="0">
              <a:buNone/>
              <a:defRPr sz="6600"/>
            </a:lvl8pPr>
            <a:lvl9pPr marL="12099495" indent="0">
              <a:buNone/>
              <a:defRPr sz="6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473" y="12840653"/>
            <a:ext cx="9765057" cy="23788897"/>
          </a:xfrm>
        </p:spPr>
        <p:txBody>
          <a:bodyPr/>
          <a:lstStyle>
            <a:lvl1pPr marL="0" indent="0">
              <a:buNone/>
              <a:defRPr sz="5300"/>
            </a:lvl1pPr>
            <a:lvl2pPr marL="1512437" indent="0">
              <a:buNone/>
              <a:defRPr sz="4600"/>
            </a:lvl2pPr>
            <a:lvl3pPr marL="3024873" indent="0">
              <a:buNone/>
              <a:defRPr sz="4000"/>
            </a:lvl3pPr>
            <a:lvl4pPr marL="4537311" indent="0">
              <a:buNone/>
              <a:defRPr sz="3300"/>
            </a:lvl4pPr>
            <a:lvl5pPr marL="6049748" indent="0">
              <a:buNone/>
              <a:defRPr sz="3300"/>
            </a:lvl5pPr>
            <a:lvl6pPr marL="7562184" indent="0">
              <a:buNone/>
              <a:defRPr sz="3300"/>
            </a:lvl6pPr>
            <a:lvl7pPr marL="9074621" indent="0">
              <a:buNone/>
              <a:defRPr sz="3300"/>
            </a:lvl7pPr>
            <a:lvl8pPr marL="10587057" indent="0">
              <a:buNone/>
              <a:defRPr sz="3300"/>
            </a:lvl8pPr>
            <a:lvl9pPr marL="12099495" indent="0">
              <a:buNone/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22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530" y="2278830"/>
            <a:ext cx="26113741" cy="8273108"/>
          </a:xfrm>
          <a:prstGeom prst="rect">
            <a:avLst/>
          </a:prstGeom>
        </p:spPr>
        <p:txBody>
          <a:bodyPr vert="horz" lIns="129351" tIns="64676" rIns="129351" bIns="6467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530" y="11394098"/>
            <a:ext cx="26113741" cy="27157588"/>
          </a:xfrm>
          <a:prstGeom prst="rect">
            <a:avLst/>
          </a:prstGeom>
        </p:spPr>
        <p:txBody>
          <a:bodyPr vert="horz" lIns="129351" tIns="64676" rIns="129351" bIns="6467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529" y="39671285"/>
            <a:ext cx="6812281" cy="2278820"/>
          </a:xfrm>
          <a:prstGeom prst="rect">
            <a:avLst/>
          </a:prstGeom>
        </p:spPr>
        <p:txBody>
          <a:bodyPr vert="horz" lIns="129351" tIns="64676" rIns="129351" bIns="64676" rtlCol="0" anchor="ctr"/>
          <a:lstStyle>
            <a:lvl1pPr algn="l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EB75B-2576-43B1-BAFA-58BA296775C2}" type="datetimeFigureOut">
              <a:rPr lang="en-GB" smtClean="0"/>
              <a:t>10/05/2017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9191" y="39671285"/>
            <a:ext cx="10218419" cy="2278820"/>
          </a:xfrm>
          <a:prstGeom prst="rect">
            <a:avLst/>
          </a:prstGeom>
        </p:spPr>
        <p:txBody>
          <a:bodyPr vert="horz" lIns="129351" tIns="64676" rIns="129351" bIns="64676" rtlCol="0" anchor="ctr"/>
          <a:lstStyle>
            <a:lvl1pPr algn="ct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2990" y="39671285"/>
            <a:ext cx="6812281" cy="2278820"/>
          </a:xfrm>
          <a:prstGeom prst="rect">
            <a:avLst/>
          </a:prstGeom>
        </p:spPr>
        <p:txBody>
          <a:bodyPr vert="horz" lIns="129351" tIns="64676" rIns="129351" bIns="64676" rtlCol="0" anchor="ctr"/>
          <a:lstStyle>
            <a:lvl1pPr algn="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E55B-7AF5-4717-84FD-4C4CE83358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60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4873" rtl="0" eaLnBrk="1" latinLnBrk="0" hangingPunct="1">
        <a:lnSpc>
          <a:spcPct val="90000"/>
        </a:lnSpc>
        <a:spcBef>
          <a:spcPct val="0"/>
        </a:spcBef>
        <a:buNone/>
        <a:defRPr sz="1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218" indent="-756218" algn="l" defTabSz="3024873" rtl="0" eaLnBrk="1" latinLnBrk="0" hangingPunct="1">
        <a:lnSpc>
          <a:spcPct val="90000"/>
        </a:lnSpc>
        <a:spcBef>
          <a:spcPts val="3309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268655" indent="-756218" algn="l" defTabSz="3024873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3781093" indent="-756218" algn="l" defTabSz="3024873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93529" indent="-756218" algn="l" defTabSz="3024873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805966" indent="-756218" algn="l" defTabSz="3024873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8318403" indent="-756218" algn="l" defTabSz="3024873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830839" indent="-756218" algn="l" defTabSz="3024873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1343277" indent="-756218" algn="l" defTabSz="3024873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855714" indent="-756218" algn="l" defTabSz="3024873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873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12437" algn="l" defTabSz="3024873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24873" algn="l" defTabSz="3024873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537311" algn="l" defTabSz="3024873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049748" algn="l" defTabSz="3024873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562184" algn="l" defTabSz="3024873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074621" algn="l" defTabSz="3024873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7057" algn="l" defTabSz="3024873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099495" algn="l" defTabSz="3024873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://www.audit-scotland.gov.uk/docs/local/2015/nr_150305_local_government_overview.pdf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eg"/><Relationship Id="rId12" Type="http://schemas.openxmlformats.org/officeDocument/2006/relationships/image" Target="../media/image9.png"/><Relationship Id="rId2" Type="http://schemas.openxmlformats.org/officeDocument/2006/relationships/image" Target="../media/image1.jpg"/><Relationship Id="rId16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hyperlink" Target="http://www.sldo.ac.uk/" TargetMode="External"/><Relationship Id="rId15" Type="http://schemas.openxmlformats.org/officeDocument/2006/relationships/chart" Target="../charts/chart1.xml"/><Relationship Id="rId10" Type="http://schemas.openxmlformats.org/officeDocument/2006/relationships/image" Target="../media/image7.jpeg"/><Relationship Id="rId4" Type="http://schemas.openxmlformats.org/officeDocument/2006/relationships/hyperlink" Target="mailto:Marian.Okon@glasgow.ac.uk" TargetMode="External"/><Relationship Id="rId9" Type="http://schemas.openxmlformats.org/officeDocument/2006/relationships/image" Target="../media/image6.jpeg"/><Relationship Id="rId14" Type="http://schemas.openxmlformats.org/officeDocument/2006/relationships/hyperlink" Target="http://www.audit-scotland.gov.uk/uploads/docs/report/2015/nr_151022_nhs_overview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ackground5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173" r="822" b="6456"/>
          <a:stretch/>
        </p:blipFill>
        <p:spPr>
          <a:xfrm rot="5400000">
            <a:off x="-19971950" y="19971949"/>
            <a:ext cx="42783223" cy="28393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71767" y="640390"/>
            <a:ext cx="21339941" cy="1696989"/>
          </a:xfrm>
          <a:prstGeom prst="rect">
            <a:avLst/>
          </a:prstGeom>
          <a:solidFill>
            <a:schemeClr val="bg1"/>
          </a:solidFill>
        </p:spPr>
        <p:txBody>
          <a:bodyPr wrap="square" lIns="129351" tIns="64676" rIns="129351" bIns="64676" rtlCol="0">
            <a:spAutoFit/>
          </a:bodyPr>
          <a:lstStyle/>
          <a:p>
            <a:pPr algn="ctr"/>
            <a:r>
              <a:rPr lang="en-GB" sz="5100" b="1" dirty="0">
                <a:solidFill>
                  <a:srgbClr val="4F5961"/>
                </a:solidFill>
                <a:latin typeface="Swiss 721"/>
              </a:rPr>
              <a:t>Trends in the expenditure on adult learning disabilities services across Scottish health boards and local authorities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43073" y="17028756"/>
            <a:ext cx="3623404" cy="622228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r>
              <a:rPr lang="en-GB" sz="3200" dirty="0">
                <a:solidFill>
                  <a:srgbClr val="81C341"/>
                </a:solidFill>
                <a:latin typeface="Swiss 721 Light"/>
              </a:rPr>
              <a:t>Results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16283" y="37518747"/>
            <a:ext cx="2521971" cy="622228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pPr algn="ctr"/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Swiss 721 Light"/>
              </a:rPr>
              <a:t>References</a:t>
            </a:r>
          </a:p>
        </p:txBody>
      </p:sp>
      <p:pic>
        <p:nvPicPr>
          <p:cNvPr id="7" name="Picture 6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78" y="4527784"/>
            <a:ext cx="2298834" cy="229539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116283" y="3958609"/>
            <a:ext cx="22623555" cy="4577987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endParaRPr lang="en-GB" sz="3400" dirty="0">
              <a:latin typeface="Swiss 721 Roman"/>
            </a:endParaRPr>
          </a:p>
          <a:p>
            <a:r>
              <a:rPr lang="en-GB" sz="3200" dirty="0">
                <a:solidFill>
                  <a:srgbClr val="F99D2B"/>
                </a:solidFill>
                <a:latin typeface="Swiss 721 Light"/>
              </a:rPr>
              <a:t>Introduction</a:t>
            </a:r>
          </a:p>
          <a:p>
            <a:endParaRPr lang="en-GB" sz="3100" dirty="0">
              <a:solidFill>
                <a:srgbClr val="F99D2B"/>
              </a:solidFill>
              <a:latin typeface="Swiss 721 Light"/>
            </a:endParaRP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 Light"/>
              </a:rPr>
              <a:t>Between </a:t>
            </a:r>
            <a:r>
              <a:rPr lang="en-GB" sz="3200" dirty="0">
                <a:latin typeface="Swiss 721 Light"/>
              </a:rPr>
              <a:t>2010/11 and 2014/15, there has been a decrease in health budgets and government funding for councils in Scotland have decreased </a:t>
            </a:r>
            <a:r>
              <a:rPr lang="en-GB" sz="3200" baseline="30000" dirty="0" smtClean="0">
                <a:ea typeface="Calibri"/>
                <a:cs typeface="Arial"/>
              </a:rPr>
              <a:t>1,2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 Light"/>
              </a:rPr>
              <a:t>Reduced </a:t>
            </a:r>
            <a:r>
              <a:rPr lang="en-GB" sz="3200" dirty="0">
                <a:latin typeface="Swiss 721 Light"/>
              </a:rPr>
              <a:t>spending has been accompanied by </a:t>
            </a:r>
            <a:r>
              <a:rPr lang="en-GB" sz="3200" dirty="0" smtClean="0">
                <a:latin typeface="Swiss 721 Light"/>
              </a:rPr>
              <a:t>changes </a:t>
            </a:r>
            <a:r>
              <a:rPr lang="en-GB" sz="3200" dirty="0">
                <a:latin typeface="Swiss 721 Light"/>
              </a:rPr>
              <a:t>in the structure of health and social care </a:t>
            </a:r>
            <a:r>
              <a:rPr lang="en-GB" sz="3200" dirty="0" smtClean="0">
                <a:latin typeface="Swiss 721 Light"/>
              </a:rPr>
              <a:t>delivery </a:t>
            </a:r>
            <a:r>
              <a:rPr lang="en-GB" sz="3200" baseline="30000" dirty="0" smtClean="0"/>
              <a:t>3</a:t>
            </a:r>
            <a:r>
              <a:rPr lang="en-GB" sz="3200" dirty="0" smtClean="0">
                <a:latin typeface="Swiss 721 Light"/>
              </a:rPr>
              <a:t> </a:t>
            </a:r>
            <a:endParaRPr lang="en-GB" sz="3200" dirty="0">
              <a:latin typeface="Swiss 721 Light"/>
            </a:endParaRP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 Light"/>
              </a:rPr>
              <a:t>However, there is a dearth of information on variation and trends in expenditure on adult learning disabilities services across </a:t>
            </a:r>
            <a:r>
              <a:rPr lang="en-GB" sz="3200" dirty="0" smtClean="0">
                <a:latin typeface="Swiss 721 Light"/>
              </a:rPr>
              <a:t>Scotland</a:t>
            </a:r>
            <a:endParaRPr lang="en-GB" sz="3200" dirty="0">
              <a:latin typeface="Swiss 721 Light"/>
            </a:endParaRPr>
          </a:p>
          <a:p>
            <a:pPr marL="485066" indent="-485066">
              <a:buFont typeface="Arial" panose="020B0604020202020204" pitchFamily="34" charset="0"/>
              <a:buChar char="•"/>
            </a:pPr>
            <a:endParaRPr lang="en-GB" sz="3200" dirty="0">
              <a:latin typeface="Swiss 721 Light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250658" y="5210993"/>
            <a:ext cx="22354805" cy="0"/>
          </a:xfrm>
          <a:prstGeom prst="line">
            <a:avLst/>
          </a:prstGeom>
          <a:ln>
            <a:solidFill>
              <a:srgbClr val="F99D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85235" y="2402032"/>
            <a:ext cx="19913002" cy="1696989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pPr algn="ctr"/>
            <a:r>
              <a:rPr lang="en-GB" sz="2500" dirty="0">
                <a:solidFill>
                  <a:srgbClr val="4F5961"/>
                </a:solidFill>
                <a:latin typeface="Swiss 721 Roman"/>
              </a:rPr>
              <a:t>Ms Marian </a:t>
            </a:r>
            <a:r>
              <a:rPr lang="en-GB" sz="2500" dirty="0" err="1">
                <a:solidFill>
                  <a:srgbClr val="4F5961"/>
                </a:solidFill>
                <a:latin typeface="Swiss 721 Roman"/>
              </a:rPr>
              <a:t>Okon</a:t>
            </a:r>
            <a:r>
              <a:rPr lang="en-GB" sz="2500" dirty="0">
                <a:solidFill>
                  <a:srgbClr val="4F5961"/>
                </a:solidFill>
                <a:latin typeface="Swiss 721 Roman"/>
              </a:rPr>
              <a:t>, Mrs Angela Henderson &amp; Professor Sally-Ann Cooper </a:t>
            </a:r>
          </a:p>
          <a:p>
            <a:pPr algn="ctr"/>
            <a:r>
              <a:rPr lang="en-GB" sz="2500" dirty="0">
                <a:solidFill>
                  <a:srgbClr val="4F5961"/>
                </a:solidFill>
                <a:latin typeface="Swiss 721 Roman"/>
              </a:rPr>
              <a:t>Institute of Health and Wellbeing, University of Glasgow</a:t>
            </a:r>
          </a:p>
          <a:p>
            <a:pPr algn="ctr"/>
            <a:r>
              <a:rPr lang="en-GB" sz="2500" dirty="0">
                <a:solidFill>
                  <a:srgbClr val="4F5961"/>
                </a:solidFill>
                <a:latin typeface="Swiss 721 Roman"/>
                <a:hlinkClick r:id="rId4"/>
              </a:rPr>
              <a:t>Marian.Okon@glasgow.ac.uk</a:t>
            </a:r>
            <a:endParaRPr lang="en-GB" sz="2500" dirty="0">
              <a:solidFill>
                <a:srgbClr val="4F5961"/>
              </a:solidFill>
              <a:latin typeface="Swiss 721 Roman"/>
            </a:endParaRPr>
          </a:p>
          <a:p>
            <a:pPr algn="ctr"/>
            <a:r>
              <a:rPr lang="en-GB" sz="2500" dirty="0">
                <a:solidFill>
                  <a:srgbClr val="4F5961"/>
                </a:solidFill>
                <a:latin typeface="Swiss 721 Roman"/>
                <a:hlinkClick r:id="rId5"/>
              </a:rPr>
              <a:t>www.sldo.ac.uk</a:t>
            </a:r>
            <a:r>
              <a:rPr lang="en-GB" sz="2500" dirty="0">
                <a:solidFill>
                  <a:srgbClr val="4F5961"/>
                </a:solidFill>
                <a:latin typeface="Swiss 721 Roman"/>
              </a:rPr>
              <a:t>  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69865" y="9860512"/>
            <a:ext cx="7812765" cy="6039925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r>
              <a:rPr lang="en-GB" sz="3200" dirty="0">
                <a:solidFill>
                  <a:srgbClr val="0088CF"/>
                </a:solidFill>
                <a:latin typeface="Swiss 721 Light"/>
              </a:rPr>
              <a:t>Methods</a:t>
            </a:r>
          </a:p>
          <a:p>
            <a:endParaRPr lang="en-GB" sz="3200" dirty="0">
              <a:solidFill>
                <a:srgbClr val="0088CF"/>
              </a:solidFill>
              <a:latin typeface="Swiss 721 Light"/>
            </a:endParaRP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 Light"/>
              </a:rPr>
              <a:t>Secondary data analysis 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endParaRPr lang="en-GB" sz="3200" dirty="0">
              <a:latin typeface="Swiss 721 Light"/>
            </a:endParaRP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 Light"/>
              </a:rPr>
              <a:t>Expenditure data for 2012/13, 2013/14 and 2014/15 on adult learning disabilities services in Scotland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endParaRPr lang="en-GB" sz="3200" dirty="0">
              <a:latin typeface="Swiss 721 Light"/>
            </a:endParaRP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 Light"/>
              </a:rPr>
              <a:t>Data obtained from Scottish Local Government Financial Statistics and the Scottish Health Service Costs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endParaRPr lang="en-GB" sz="3200" dirty="0">
              <a:latin typeface="Swiss 721 Light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6210546" y="10650974"/>
            <a:ext cx="7471860" cy="0"/>
          </a:xfrm>
          <a:prstGeom prst="line">
            <a:avLst/>
          </a:prstGeom>
          <a:ln>
            <a:solidFill>
              <a:srgbClr val="0088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14821936" y="9860511"/>
            <a:ext cx="13783527" cy="2413389"/>
            <a:chOff x="16453463" y="8398857"/>
            <a:chExt cx="12680293" cy="2416878"/>
          </a:xfrm>
        </p:grpSpPr>
        <p:grpSp>
          <p:nvGrpSpPr>
            <p:cNvPr id="11" name="Group 10"/>
            <p:cNvGrpSpPr/>
            <p:nvPr/>
          </p:nvGrpSpPr>
          <p:grpSpPr>
            <a:xfrm>
              <a:off x="18852765" y="8398858"/>
              <a:ext cx="10280991" cy="2065084"/>
              <a:chOff x="19202634" y="8877743"/>
              <a:chExt cx="10280991" cy="2065084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9202634" y="8877743"/>
                <a:ext cx="10280990" cy="2065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solidFill>
                      <a:srgbClr val="81C341"/>
                    </a:solidFill>
                    <a:latin typeface="Swiss 721 Light"/>
                  </a:rPr>
                  <a:t>Project </a:t>
                </a:r>
                <a:r>
                  <a:rPr lang="en-GB" sz="3200" dirty="0" smtClean="0">
                    <a:solidFill>
                      <a:srgbClr val="81C341"/>
                    </a:solidFill>
                    <a:latin typeface="Swiss 721 Light"/>
                  </a:rPr>
                  <a:t>Aim</a:t>
                </a:r>
                <a:endParaRPr lang="en-GB" sz="3200" dirty="0">
                  <a:solidFill>
                    <a:srgbClr val="81C341"/>
                  </a:solidFill>
                  <a:latin typeface="Swiss 721 Light"/>
                </a:endParaRPr>
              </a:p>
              <a:p>
                <a:endParaRPr lang="en-GB" sz="3200" dirty="0">
                  <a:solidFill>
                    <a:srgbClr val="81C341"/>
                  </a:solidFill>
                  <a:latin typeface="Swiss 721 Roman"/>
                </a:endParaRPr>
              </a:p>
              <a:p>
                <a:r>
                  <a:rPr lang="en-GB" sz="3200" dirty="0">
                    <a:latin typeface="Swiss 721 Roman"/>
                  </a:rPr>
                  <a:t>To </a:t>
                </a:r>
                <a:r>
                  <a:rPr lang="en-GB" sz="3200" dirty="0" smtClean="0">
                    <a:latin typeface="Swiss 721 Roman"/>
                  </a:rPr>
                  <a:t>examine </a:t>
                </a:r>
                <a:r>
                  <a:rPr lang="en-GB" sz="3200" dirty="0">
                    <a:latin typeface="Swiss 721 Roman"/>
                  </a:rPr>
                  <a:t>the variation and trends in </a:t>
                </a:r>
                <a:r>
                  <a:rPr lang="en-GB" sz="3200" dirty="0" smtClean="0">
                    <a:latin typeface="Swiss 721 Roman"/>
                  </a:rPr>
                  <a:t>the expenditure </a:t>
                </a:r>
                <a:r>
                  <a:rPr lang="en-GB" sz="3200" dirty="0">
                    <a:latin typeface="Swiss 721 Roman"/>
                  </a:rPr>
                  <a:t>on adult learning disabilities services </a:t>
                </a:r>
                <a:r>
                  <a:rPr lang="en-GB" sz="3200" dirty="0" smtClean="0">
                    <a:latin typeface="Swiss 721 Roman"/>
                  </a:rPr>
                  <a:t>across </a:t>
                </a:r>
                <a:r>
                  <a:rPr lang="en-GB" sz="3200" dirty="0">
                    <a:latin typeface="Swiss 721 Roman"/>
                  </a:rPr>
                  <a:t>Scotland</a:t>
                </a: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19278931" y="9661808"/>
                <a:ext cx="10204694" cy="0"/>
              </a:xfrm>
              <a:prstGeom prst="line">
                <a:avLst/>
              </a:prstGeom>
              <a:ln>
                <a:solidFill>
                  <a:srgbClr val="81C34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53463" y="8398857"/>
              <a:ext cx="2114836" cy="2416878"/>
            </a:xfrm>
            <a:prstGeom prst="rect">
              <a:avLst/>
            </a:prstGeom>
          </p:spPr>
        </p:pic>
      </p:grpSp>
      <p:pic>
        <p:nvPicPr>
          <p:cNvPr id="15" name="Picture 14" descr="Symbols Colour RGB_bars.jpg"/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401" y="9860510"/>
            <a:ext cx="2298834" cy="2413389"/>
          </a:xfrm>
          <a:prstGeom prst="rect">
            <a:avLst/>
          </a:prstGeom>
        </p:spPr>
      </p:pic>
      <p:pic>
        <p:nvPicPr>
          <p:cNvPr id="17" name="Picture 16" descr="Symbols Colour RGB_pencil.jpg"/>
          <p:cNvPicPr>
            <a:picLocks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78" y="37518747"/>
            <a:ext cx="2298834" cy="2295396"/>
          </a:xfrm>
          <a:prstGeom prst="rect">
            <a:avLst/>
          </a:prstGeom>
        </p:spPr>
      </p:pic>
      <p:pic>
        <p:nvPicPr>
          <p:cNvPr id="18" name="Picture 17" descr="Symbols Colour RGB_pie chart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040" y="17028756"/>
            <a:ext cx="2299473" cy="2510528"/>
          </a:xfrm>
          <a:prstGeom prst="rect">
            <a:avLst/>
          </a:prstGeom>
        </p:spPr>
      </p:pic>
      <p:cxnSp>
        <p:nvCxnSpPr>
          <p:cNvPr id="41" name="Straight Connector 40"/>
          <p:cNvCxnSpPr/>
          <p:nvPr/>
        </p:nvCxnSpPr>
        <p:spPr>
          <a:xfrm>
            <a:off x="6144999" y="17941663"/>
            <a:ext cx="22569973" cy="0"/>
          </a:xfrm>
          <a:prstGeom prst="line">
            <a:avLst/>
          </a:prstGeom>
          <a:ln>
            <a:solidFill>
              <a:srgbClr val="81C3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Scottish Government Logo White.jp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6964" y="2313328"/>
            <a:ext cx="2368614" cy="2272741"/>
          </a:xfrm>
          <a:prstGeom prst="rect">
            <a:avLst/>
          </a:prstGeom>
        </p:spPr>
      </p:pic>
      <p:pic>
        <p:nvPicPr>
          <p:cNvPr id="4" name="Picture 3" descr="UoG_colour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6661" y="401894"/>
            <a:ext cx="3140361" cy="974140"/>
          </a:xfrm>
          <a:prstGeom prst="rect">
            <a:avLst/>
          </a:prstGeom>
        </p:spPr>
      </p:pic>
      <p:cxnSp>
        <p:nvCxnSpPr>
          <p:cNvPr id="29" name="Straight Connector 28"/>
          <p:cNvCxnSpPr/>
          <p:nvPr/>
        </p:nvCxnSpPr>
        <p:spPr>
          <a:xfrm>
            <a:off x="6188755" y="38342829"/>
            <a:ext cx="2241670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2839325" cy="1376035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16291059" y="17650984"/>
            <a:ext cx="12927115" cy="1605612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pPr marL="485066" indent="-485066" algn="just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4F5961"/>
              </a:solidFill>
              <a:latin typeface="Swiss 721 Roman"/>
            </a:endParaRPr>
          </a:p>
          <a:p>
            <a:pPr algn="just"/>
            <a:endParaRPr lang="en-GB" sz="3200" dirty="0">
              <a:solidFill>
                <a:srgbClr val="4F5961"/>
              </a:solidFill>
              <a:latin typeface="Swiss 721 Roman"/>
            </a:endParaRPr>
          </a:p>
          <a:p>
            <a:pPr algn="just"/>
            <a:endParaRPr lang="en-GB" sz="3200" dirty="0">
              <a:solidFill>
                <a:srgbClr val="4F5961"/>
              </a:solidFill>
              <a:latin typeface="Swiss 721 Roman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7429986" y="12975020"/>
            <a:ext cx="12060980" cy="584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>
              <a:solidFill>
                <a:srgbClr val="81C341"/>
              </a:solidFill>
              <a:latin typeface="Swiss 721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361487" y="13914389"/>
            <a:ext cx="11631284" cy="1115500"/>
          </a:xfrm>
          <a:prstGeom prst="rect">
            <a:avLst/>
          </a:prstGeom>
        </p:spPr>
        <p:txBody>
          <a:bodyPr wrap="square" lIns="129351" tIns="64676" rIns="129351" bIns="64676">
            <a:spAutoFit/>
          </a:bodyPr>
          <a:lstStyle/>
          <a:p>
            <a:endParaRPr lang="en-GB" sz="3200" dirty="0">
              <a:latin typeface="Swiss 721"/>
            </a:endParaRPr>
          </a:p>
          <a:p>
            <a:r>
              <a:rPr lang="en-GB" sz="3200" dirty="0" smtClean="0">
                <a:latin typeface="Swiss 721"/>
              </a:rPr>
              <a:t> </a:t>
            </a:r>
            <a:endParaRPr lang="en-GB" sz="3200" dirty="0">
              <a:latin typeface="Swiss 721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082098" y="18285708"/>
            <a:ext cx="10000339" cy="1607943"/>
          </a:xfrm>
          <a:prstGeom prst="rect">
            <a:avLst/>
          </a:prstGeom>
          <a:ln>
            <a:noFill/>
          </a:ln>
        </p:spPr>
        <p:txBody>
          <a:bodyPr wrap="square" lIns="129351" tIns="64676" rIns="129351" bIns="64676">
            <a:spAutoFit/>
          </a:bodyPr>
          <a:lstStyle/>
          <a:p>
            <a:r>
              <a:rPr lang="en-GB" sz="3200" dirty="0" smtClean="0">
                <a:latin typeface="Swiss 721"/>
              </a:rPr>
              <a:t>Is </a:t>
            </a:r>
            <a:r>
              <a:rPr lang="en-GB" sz="3200" dirty="0">
                <a:latin typeface="Swiss 721"/>
              </a:rPr>
              <a:t>there variation in expenditure patterns for adult learning disabilities services across Health Boards, per capita general </a:t>
            </a:r>
            <a:r>
              <a:rPr lang="en-GB" sz="3200" dirty="0" smtClean="0">
                <a:latin typeface="Swiss 721"/>
              </a:rPr>
              <a:t>population?    </a:t>
            </a:r>
            <a:endParaRPr lang="en-GB" sz="3200" dirty="0">
              <a:latin typeface="Swiss 721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7429985" y="18313704"/>
            <a:ext cx="10785268" cy="1607943"/>
          </a:xfrm>
          <a:prstGeom prst="rect">
            <a:avLst/>
          </a:prstGeom>
        </p:spPr>
        <p:txBody>
          <a:bodyPr wrap="square" lIns="129351" tIns="64676" rIns="129351" bIns="64676">
            <a:spAutoFit/>
          </a:bodyPr>
          <a:lstStyle/>
          <a:p>
            <a:r>
              <a:rPr lang="en-GB" sz="3200" dirty="0" smtClean="0">
                <a:latin typeface="Swiss 721"/>
              </a:rPr>
              <a:t>Is </a:t>
            </a:r>
            <a:r>
              <a:rPr lang="en-GB" sz="3200" dirty="0">
                <a:latin typeface="Swiss 721"/>
              </a:rPr>
              <a:t>there variation in expenditure patterns for adult learning disabilities services across Local Authorities, per capita general </a:t>
            </a:r>
            <a:r>
              <a:rPr lang="en-GB" sz="3200" dirty="0" smtClean="0">
                <a:latin typeface="Swiss 721"/>
              </a:rPr>
              <a:t>population? </a:t>
            </a:r>
            <a:endParaRPr lang="en-GB" sz="3200" dirty="0">
              <a:latin typeface="Swiss 721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69865" y="38577473"/>
            <a:ext cx="22981263" cy="1053945"/>
          </a:xfrm>
          <a:prstGeom prst="rect">
            <a:avLst/>
          </a:prstGeom>
        </p:spPr>
        <p:txBody>
          <a:bodyPr wrap="square" lIns="129351" tIns="64676" rIns="129351" bIns="64676">
            <a:spAutoFit/>
          </a:bodyPr>
          <a:lstStyle/>
          <a:p>
            <a:r>
              <a:rPr lang="en-GB" sz="2000" dirty="0">
                <a:latin typeface="Swiss 721"/>
              </a:rPr>
              <a:t>1. Audit Scotland. (2015a). An overview of local government in Scotland 2015. Online at: </a:t>
            </a:r>
            <a:r>
              <a:rPr lang="en-GB" sz="2000" dirty="0">
                <a:latin typeface="Swiss 721"/>
                <a:hlinkClick r:id="rId13"/>
              </a:rPr>
              <a:t>http://www.audit-scotland.gov.uk/docs/local/2015/nr_150305_local_government_overview.pdf</a:t>
            </a:r>
            <a:endParaRPr lang="en-GB" sz="2000" dirty="0">
              <a:latin typeface="Swiss 721"/>
            </a:endParaRPr>
          </a:p>
          <a:p>
            <a:r>
              <a:rPr lang="en-GB" sz="2000" dirty="0">
                <a:latin typeface="Swiss 721"/>
              </a:rPr>
              <a:t>2. Audit Scotland. (2015b). NHS in Scotland 2015. Online at: </a:t>
            </a:r>
            <a:r>
              <a:rPr lang="en-GB" sz="2000" dirty="0">
                <a:latin typeface="Swiss 721"/>
                <a:hlinkClick r:id="rId14"/>
              </a:rPr>
              <a:t>http://www.audit-scotland.gov.uk/uploads/docs/report/2015/nr_151022_nhs_overview.pdf</a:t>
            </a:r>
            <a:endParaRPr lang="en-GB" sz="2000" dirty="0">
              <a:latin typeface="Swiss 721"/>
            </a:endParaRPr>
          </a:p>
          <a:p>
            <a:r>
              <a:rPr lang="en-GB" sz="2000" dirty="0">
                <a:latin typeface="Swiss 721"/>
              </a:rPr>
              <a:t>3. Cooper S. A., Henderson A., Jacobs M. &amp; Smiley E. (2016). What Are Learning Disabilities? How Common Are Learning Disabilities? Scottish Learning Disabilities </a:t>
            </a:r>
            <a:r>
              <a:rPr lang="en-GB" sz="2000" dirty="0" smtClean="0">
                <a:latin typeface="Swiss 721"/>
              </a:rPr>
              <a:t>Observatory</a:t>
            </a:r>
            <a:endParaRPr lang="en-GB" sz="2000" dirty="0">
              <a:latin typeface="Swiss 721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6732922" y="27315427"/>
            <a:ext cx="11685243" cy="5547483"/>
          </a:xfrm>
          <a:prstGeom prst="rect">
            <a:avLst/>
          </a:prstGeom>
        </p:spPr>
        <p:txBody>
          <a:bodyPr wrap="square" lIns="129351" tIns="64676" rIns="129351" bIns="64676">
            <a:spAutoFit/>
          </a:bodyPr>
          <a:lstStyle/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"/>
              </a:rPr>
              <a:t>Shetland </a:t>
            </a:r>
            <a:r>
              <a:rPr lang="en-GB" sz="3200" dirty="0" smtClean="0">
                <a:latin typeface="Swiss 721"/>
              </a:rPr>
              <a:t>Islands, Aberdeenshire</a:t>
            </a:r>
            <a:r>
              <a:rPr lang="en-GB" sz="3200" dirty="0">
                <a:latin typeface="Swiss 721"/>
              </a:rPr>
              <a:t>, Argyll &amp; </a:t>
            </a:r>
            <a:r>
              <a:rPr lang="en-GB" sz="3200" dirty="0" smtClean="0">
                <a:latin typeface="Swiss 721"/>
              </a:rPr>
              <a:t>Bute and Fife are </a:t>
            </a:r>
            <a:r>
              <a:rPr lang="en-GB" sz="3200" dirty="0">
                <a:latin typeface="Swiss 721"/>
              </a:rPr>
              <a:t>the highest spending local authorities on adult learning disabilities services 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"/>
              </a:rPr>
              <a:t>Angus, Glasgow City and Inverclyde are the least spending local </a:t>
            </a:r>
            <a:r>
              <a:rPr lang="en-GB" sz="3200" dirty="0" smtClean="0">
                <a:latin typeface="Swiss 721"/>
              </a:rPr>
              <a:t>authorities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"/>
              </a:rPr>
              <a:t>There </a:t>
            </a:r>
            <a:r>
              <a:rPr lang="en-GB" sz="3200" dirty="0">
                <a:latin typeface="Swiss 721"/>
              </a:rPr>
              <a:t>are no consistent trends over the 3 years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"/>
              </a:rPr>
              <a:t>Some Authorities have progressively spent less – Glasgow City, Inverclyde, </a:t>
            </a:r>
            <a:r>
              <a:rPr lang="en-GB" sz="3200" dirty="0" smtClean="0">
                <a:latin typeface="Swiss 721"/>
              </a:rPr>
              <a:t>Scottish Borders</a:t>
            </a:r>
            <a:endParaRPr lang="en-GB" sz="3200" dirty="0">
              <a:latin typeface="Swiss 721"/>
            </a:endParaRP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"/>
              </a:rPr>
              <a:t>Some Authorities have progressively spent more – Dundee City, </a:t>
            </a:r>
            <a:r>
              <a:rPr lang="en-GB" sz="3200" dirty="0" err="1" smtClean="0">
                <a:latin typeface="Swiss 721"/>
              </a:rPr>
              <a:t>Eilean</a:t>
            </a:r>
            <a:r>
              <a:rPr lang="en-GB" sz="3200" dirty="0" smtClean="0">
                <a:latin typeface="Swiss 721"/>
              </a:rPr>
              <a:t> </a:t>
            </a:r>
            <a:r>
              <a:rPr lang="en-GB" sz="3200" dirty="0" err="1" smtClean="0">
                <a:latin typeface="Swiss 721"/>
              </a:rPr>
              <a:t>Siar</a:t>
            </a:r>
            <a:r>
              <a:rPr lang="en-GB" sz="3200" dirty="0" smtClean="0">
                <a:latin typeface="Swiss 721"/>
              </a:rPr>
              <a:t>, </a:t>
            </a:r>
            <a:r>
              <a:rPr lang="en-GB" sz="3200" dirty="0">
                <a:latin typeface="Swiss 721"/>
              </a:rPr>
              <a:t>Falkirk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endParaRPr lang="en-GB" sz="3200" dirty="0">
              <a:latin typeface="Swiss 721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116283" y="34183121"/>
            <a:ext cx="3461075" cy="622228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  <a:latin typeface="Swiss 721 Light"/>
              </a:rPr>
              <a:t>Conclusions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6116283" y="35059118"/>
            <a:ext cx="2256997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79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401" y="34183121"/>
            <a:ext cx="2298834" cy="2465068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6082098" y="35357058"/>
            <a:ext cx="22301882" cy="1607943"/>
          </a:xfrm>
          <a:prstGeom prst="rect">
            <a:avLst/>
          </a:prstGeom>
        </p:spPr>
        <p:txBody>
          <a:bodyPr wrap="square" lIns="129351" tIns="64676" rIns="129351" bIns="64676">
            <a:spAutoFit/>
          </a:bodyPr>
          <a:lstStyle/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"/>
              </a:rPr>
              <a:t>There </a:t>
            </a:r>
            <a:r>
              <a:rPr lang="en-GB" sz="3200" dirty="0">
                <a:latin typeface="Swiss 721"/>
              </a:rPr>
              <a:t>are no consistent trends over time in expenditure across Scotland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"/>
              </a:rPr>
              <a:t>This </a:t>
            </a:r>
            <a:r>
              <a:rPr lang="en-GB" sz="3200" dirty="0">
                <a:latin typeface="Swiss 721"/>
              </a:rPr>
              <a:t>study has reported the </a:t>
            </a:r>
            <a:r>
              <a:rPr lang="en-GB" sz="3200" dirty="0" smtClean="0">
                <a:latin typeface="Swiss 721"/>
              </a:rPr>
              <a:t>variation </a:t>
            </a:r>
            <a:r>
              <a:rPr lang="en-GB" sz="3200" dirty="0">
                <a:latin typeface="Swiss 721"/>
              </a:rPr>
              <a:t>in the expenditure on adult learning disabilities services across Scotland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endParaRPr lang="en-GB" sz="3200" dirty="0">
              <a:latin typeface="Swiss 721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969516" y="27265429"/>
            <a:ext cx="10561873" cy="6039925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"/>
              </a:rPr>
              <a:t>NHS Fife, NHS Greater Glasgow &amp; Clyde and NHS Dumfries &amp; Galloway are the highest spenders on adult learning disabilities services 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"/>
              </a:rPr>
              <a:t>NHS Highland, NHS Orkney and NHS Shetland are the least spenders on adult learning disabilities services </a:t>
            </a:r>
            <a:endParaRPr lang="en-GB" sz="3200" dirty="0" smtClean="0">
              <a:latin typeface="Swiss 721"/>
            </a:endParaRP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"/>
              </a:rPr>
              <a:t>There </a:t>
            </a:r>
            <a:r>
              <a:rPr lang="en-GB" sz="3200" dirty="0">
                <a:latin typeface="Swiss 721"/>
              </a:rPr>
              <a:t>are no consistent trends over the 3 years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"/>
              </a:rPr>
              <a:t>Some Boards have progressively spent less – </a:t>
            </a:r>
            <a:r>
              <a:rPr lang="en-GB" sz="3200" dirty="0" smtClean="0">
                <a:latin typeface="Swiss 721"/>
              </a:rPr>
              <a:t>Greater Glasgow &amp; Clyde, </a:t>
            </a:r>
            <a:r>
              <a:rPr lang="en-GB" sz="3200" dirty="0">
                <a:latin typeface="Swiss 721"/>
              </a:rPr>
              <a:t>Fife (both high spenders per capita)</a:t>
            </a:r>
          </a:p>
          <a:p>
            <a:pPr marL="485066" indent="-485066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"/>
              </a:rPr>
              <a:t>Some Boards have progressively spent more – Dumfries &amp; Galloway (also a high spender per capita), </a:t>
            </a:r>
            <a:r>
              <a:rPr lang="en-GB" sz="3200" dirty="0" smtClean="0">
                <a:latin typeface="Swiss 721"/>
              </a:rPr>
              <a:t>Tayside</a:t>
            </a:r>
          </a:p>
        </p:txBody>
      </p:sp>
      <p:graphicFrame>
        <p:nvGraphicFramePr>
          <p:cNvPr id="46" name="Chart 45"/>
          <p:cNvGraphicFramePr/>
          <p:nvPr>
            <p:extLst>
              <p:ext uri="{D42A27DB-BD31-4B8C-83A1-F6EECF244321}">
                <p14:modId xmlns:p14="http://schemas.microsoft.com/office/powerpoint/2010/main" val="3703920488"/>
              </p:ext>
            </p:extLst>
          </p:nvPr>
        </p:nvGraphicFramePr>
        <p:xfrm>
          <a:off x="4409493" y="19998356"/>
          <a:ext cx="11032243" cy="7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49" name="Chart 48"/>
          <p:cNvGraphicFramePr/>
          <p:nvPr>
            <p:extLst>
              <p:ext uri="{D42A27DB-BD31-4B8C-83A1-F6EECF244321}">
                <p14:modId xmlns:p14="http://schemas.microsoft.com/office/powerpoint/2010/main" val="3813947831"/>
              </p:ext>
            </p:extLst>
          </p:nvPr>
        </p:nvGraphicFramePr>
        <p:xfrm>
          <a:off x="15971353" y="19921647"/>
          <a:ext cx="13021418" cy="7486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</p:spTree>
    <p:extLst>
      <p:ext uri="{BB962C8B-B14F-4D97-AF65-F5344CB8AC3E}">
        <p14:creationId xmlns:p14="http://schemas.microsoft.com/office/powerpoint/2010/main" val="22253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2119</TotalTime>
  <Words>464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Ewelina Rydzewska</dc:creator>
  <cp:lastModifiedBy>Marian Okon</cp:lastModifiedBy>
  <cp:revision>127</cp:revision>
  <dcterms:created xsi:type="dcterms:W3CDTF">2015-10-26T11:13:08Z</dcterms:created>
  <dcterms:modified xsi:type="dcterms:W3CDTF">2017-05-10T13:22:05Z</dcterms:modified>
</cp:coreProperties>
</file>