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Lst>
  <p:sldSz cx="30275213" cy="42803763"/>
  <p:notesSz cx="9144000" cy="6858000"/>
  <p:defaultTextStyle>
    <a:defPPr>
      <a:defRPr lang="en-US"/>
    </a:defPPr>
    <a:lvl1pPr marL="0" algn="l" defTabSz="3507105" rtl="0" eaLnBrk="1" latinLnBrk="0" hangingPunct="1">
      <a:defRPr sz="6905" kern="1200">
        <a:solidFill>
          <a:schemeClr val="tx1"/>
        </a:solidFill>
        <a:latin typeface="+mn-lt"/>
        <a:ea typeface="+mn-ea"/>
        <a:cs typeface="+mn-cs"/>
      </a:defRPr>
    </a:lvl1pPr>
    <a:lvl2pPr marL="1753870" algn="l" defTabSz="3507105" rtl="0" eaLnBrk="1" latinLnBrk="0" hangingPunct="1">
      <a:defRPr sz="6905" kern="1200">
        <a:solidFill>
          <a:schemeClr val="tx1"/>
        </a:solidFill>
        <a:latin typeface="+mn-lt"/>
        <a:ea typeface="+mn-ea"/>
        <a:cs typeface="+mn-cs"/>
      </a:defRPr>
    </a:lvl2pPr>
    <a:lvl3pPr marL="3507740" algn="l" defTabSz="3507105" rtl="0" eaLnBrk="1" latinLnBrk="0" hangingPunct="1">
      <a:defRPr sz="6905" kern="1200">
        <a:solidFill>
          <a:schemeClr val="tx1"/>
        </a:solidFill>
        <a:latin typeface="+mn-lt"/>
        <a:ea typeface="+mn-ea"/>
        <a:cs typeface="+mn-cs"/>
      </a:defRPr>
    </a:lvl3pPr>
    <a:lvl4pPr marL="5261610" algn="l" defTabSz="3507105" rtl="0" eaLnBrk="1" latinLnBrk="0" hangingPunct="1">
      <a:defRPr sz="6905" kern="1200">
        <a:solidFill>
          <a:schemeClr val="tx1"/>
        </a:solidFill>
        <a:latin typeface="+mn-lt"/>
        <a:ea typeface="+mn-ea"/>
        <a:cs typeface="+mn-cs"/>
      </a:defRPr>
    </a:lvl4pPr>
    <a:lvl5pPr marL="7015480" algn="l" defTabSz="3507105" rtl="0" eaLnBrk="1" latinLnBrk="0" hangingPunct="1">
      <a:defRPr sz="6905" kern="1200">
        <a:solidFill>
          <a:schemeClr val="tx1"/>
        </a:solidFill>
        <a:latin typeface="+mn-lt"/>
        <a:ea typeface="+mn-ea"/>
        <a:cs typeface="+mn-cs"/>
      </a:defRPr>
    </a:lvl5pPr>
    <a:lvl6pPr marL="8769350" algn="l" defTabSz="3507105" rtl="0" eaLnBrk="1" latinLnBrk="0" hangingPunct="1">
      <a:defRPr sz="6905" kern="1200">
        <a:solidFill>
          <a:schemeClr val="tx1"/>
        </a:solidFill>
        <a:latin typeface="+mn-lt"/>
        <a:ea typeface="+mn-ea"/>
        <a:cs typeface="+mn-cs"/>
      </a:defRPr>
    </a:lvl6pPr>
    <a:lvl7pPr marL="10523220" algn="l" defTabSz="3507105" rtl="0" eaLnBrk="1" latinLnBrk="0" hangingPunct="1">
      <a:defRPr sz="6905" kern="1200">
        <a:solidFill>
          <a:schemeClr val="tx1"/>
        </a:solidFill>
        <a:latin typeface="+mn-lt"/>
        <a:ea typeface="+mn-ea"/>
        <a:cs typeface="+mn-cs"/>
      </a:defRPr>
    </a:lvl7pPr>
    <a:lvl8pPr marL="12277090" algn="l" defTabSz="3507105" rtl="0" eaLnBrk="1" latinLnBrk="0" hangingPunct="1">
      <a:defRPr sz="6905" kern="1200">
        <a:solidFill>
          <a:schemeClr val="tx1"/>
        </a:solidFill>
        <a:latin typeface="+mn-lt"/>
        <a:ea typeface="+mn-ea"/>
        <a:cs typeface="+mn-cs"/>
      </a:defRPr>
    </a:lvl8pPr>
    <a:lvl9pPr marL="14030960" algn="l" defTabSz="3507105" rtl="0" eaLnBrk="1" latinLnBrk="0" hangingPunct="1">
      <a:defRPr sz="6905"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3481">
          <p15:clr>
            <a:srgbClr val="A4A3A4"/>
          </p15:clr>
        </p15:guide>
        <p15:guide id="2" pos="952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8CF"/>
    <a:srgbClr val="81C341"/>
    <a:srgbClr val="F99D2B"/>
    <a:srgbClr val="4F59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987" autoAdjust="0"/>
    <p:restoredTop sz="99161" autoAdjust="0"/>
  </p:normalViewPr>
  <p:slideViewPr>
    <p:cSldViewPr snapToGrid="0">
      <p:cViewPr>
        <p:scale>
          <a:sx n="40" d="100"/>
          <a:sy n="40" d="100"/>
        </p:scale>
        <p:origin x="-852" y="5850"/>
      </p:cViewPr>
      <p:guideLst>
        <p:guide orient="horz" pos="13481"/>
        <p:guide pos="952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70641" y="7005156"/>
            <a:ext cx="25733931" cy="14902051"/>
          </a:xfrm>
        </p:spPr>
        <p:txBody>
          <a:bodyPr anchor="b"/>
          <a:lstStyle>
            <a:lvl1pPr algn="ctr">
              <a:defRPr sz="19865"/>
            </a:lvl1pPr>
          </a:lstStyle>
          <a:p>
            <a:r>
              <a:rPr lang="en-US" smtClean="0"/>
              <a:t>Click to edit Master title style</a:t>
            </a:r>
            <a:endParaRPr lang="en-US" dirty="0"/>
          </a:p>
        </p:txBody>
      </p:sp>
      <p:sp>
        <p:nvSpPr>
          <p:cNvPr id="3" name="Subtitle 2"/>
          <p:cNvSpPr>
            <a:spLocks noGrp="1"/>
          </p:cNvSpPr>
          <p:nvPr>
            <p:ph type="subTitle" idx="1"/>
          </p:nvPr>
        </p:nvSpPr>
        <p:spPr>
          <a:xfrm>
            <a:off x="3784402" y="22481887"/>
            <a:ext cx="22706410" cy="10334331"/>
          </a:xfrm>
        </p:spPr>
        <p:txBody>
          <a:bodyPr/>
          <a:lstStyle>
            <a:lvl1pPr marL="0" indent="0" algn="ctr">
              <a:buNone/>
              <a:defRPr sz="7945"/>
            </a:lvl1pPr>
            <a:lvl2pPr marL="1513840" indent="0" algn="ctr">
              <a:buNone/>
              <a:defRPr sz="6620"/>
            </a:lvl2pPr>
            <a:lvl3pPr marL="3027680" indent="0" algn="ctr">
              <a:buNone/>
              <a:defRPr sz="5960"/>
            </a:lvl3pPr>
            <a:lvl4pPr marL="4541520" indent="0" algn="ctr">
              <a:buNone/>
              <a:defRPr sz="5295"/>
            </a:lvl4pPr>
            <a:lvl5pPr marL="6054725" indent="0" algn="ctr">
              <a:buNone/>
              <a:defRPr sz="5295"/>
            </a:lvl5pPr>
            <a:lvl6pPr marL="7568565" indent="0" algn="ctr">
              <a:buNone/>
              <a:defRPr sz="5295"/>
            </a:lvl6pPr>
            <a:lvl7pPr marL="9082405" indent="0" algn="ctr">
              <a:buNone/>
              <a:defRPr sz="5295"/>
            </a:lvl7pPr>
            <a:lvl8pPr marL="10596245" indent="0" algn="ctr">
              <a:buNone/>
              <a:defRPr sz="5295"/>
            </a:lvl8pPr>
            <a:lvl9pPr marL="12110085" indent="0" algn="ctr">
              <a:buNone/>
              <a:defRPr sz="5295"/>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06EB75B-2576-43B1-BAFA-58BA296775C2}" type="datetimeFigureOut">
              <a:rPr lang="en-GB" smtClean="0"/>
              <a:t>04/05/2017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B4EE55B-7AF5-4717-84FD-4C4CE83358A2}" type="slidenum">
              <a:rPr lang="en-GB" smtClean="0"/>
              <a:t>‹#›</a:t>
            </a:fld>
            <a:endParaRPr lang="en-GB"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06EB75B-2576-43B1-BAFA-58BA296775C2}" type="datetimeFigureOut">
              <a:rPr lang="en-GB" smtClean="0"/>
              <a:t>04/05/2017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B4EE55B-7AF5-4717-84FD-4C4CE83358A2}" type="slidenum">
              <a:rPr lang="en-GB" smtClean="0"/>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665701" y="2278904"/>
            <a:ext cx="6528093" cy="3627421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081423" y="2278904"/>
            <a:ext cx="19205838" cy="3627421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06EB75B-2576-43B1-BAFA-58BA296775C2}" type="datetimeFigureOut">
              <a:rPr lang="en-GB" smtClean="0"/>
              <a:t>04/05/2017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B4EE55B-7AF5-4717-84FD-4C4CE83358A2}" type="slidenum">
              <a:rPr lang="en-GB" smtClean="0"/>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06EB75B-2576-43B1-BAFA-58BA296775C2}" type="datetimeFigureOut">
              <a:rPr lang="en-GB" smtClean="0"/>
              <a:t>04/05/2017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B4EE55B-7AF5-4717-84FD-4C4CE83358A2}" type="slidenum">
              <a:rPr lang="en-GB" smtClean="0"/>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065654" y="10671229"/>
            <a:ext cx="26112371" cy="17805173"/>
          </a:xfrm>
        </p:spPr>
        <p:txBody>
          <a:bodyPr anchor="b"/>
          <a:lstStyle>
            <a:lvl1pPr>
              <a:defRPr sz="19865"/>
            </a:lvl1pPr>
          </a:lstStyle>
          <a:p>
            <a:r>
              <a:rPr lang="en-US" smtClean="0"/>
              <a:t>Click to edit Master title style</a:t>
            </a:r>
            <a:endParaRPr lang="en-US" dirty="0"/>
          </a:p>
        </p:txBody>
      </p:sp>
      <p:sp>
        <p:nvSpPr>
          <p:cNvPr id="3" name="Text Placeholder 2"/>
          <p:cNvSpPr>
            <a:spLocks noGrp="1"/>
          </p:cNvSpPr>
          <p:nvPr>
            <p:ph type="body" idx="1"/>
          </p:nvPr>
        </p:nvSpPr>
        <p:spPr>
          <a:xfrm>
            <a:off x="2065654" y="28644846"/>
            <a:ext cx="26112371" cy="9363320"/>
          </a:xfrm>
        </p:spPr>
        <p:txBody>
          <a:bodyPr/>
          <a:lstStyle>
            <a:lvl1pPr marL="0" indent="0">
              <a:buNone/>
              <a:defRPr sz="7945">
                <a:solidFill>
                  <a:schemeClr val="tx1"/>
                </a:solidFill>
              </a:defRPr>
            </a:lvl1pPr>
            <a:lvl2pPr marL="1513840" indent="0">
              <a:buNone/>
              <a:defRPr sz="6620">
                <a:solidFill>
                  <a:schemeClr val="tx1">
                    <a:tint val="75000"/>
                  </a:schemeClr>
                </a:solidFill>
              </a:defRPr>
            </a:lvl2pPr>
            <a:lvl3pPr marL="3027680" indent="0">
              <a:buNone/>
              <a:defRPr sz="5960">
                <a:solidFill>
                  <a:schemeClr val="tx1">
                    <a:tint val="75000"/>
                  </a:schemeClr>
                </a:solidFill>
              </a:defRPr>
            </a:lvl3pPr>
            <a:lvl4pPr marL="4541520" indent="0">
              <a:buNone/>
              <a:defRPr sz="5295">
                <a:solidFill>
                  <a:schemeClr val="tx1">
                    <a:tint val="75000"/>
                  </a:schemeClr>
                </a:solidFill>
              </a:defRPr>
            </a:lvl4pPr>
            <a:lvl5pPr marL="6054725" indent="0">
              <a:buNone/>
              <a:defRPr sz="5295">
                <a:solidFill>
                  <a:schemeClr val="tx1">
                    <a:tint val="75000"/>
                  </a:schemeClr>
                </a:solidFill>
              </a:defRPr>
            </a:lvl5pPr>
            <a:lvl6pPr marL="7568565" indent="0">
              <a:buNone/>
              <a:defRPr sz="5295">
                <a:solidFill>
                  <a:schemeClr val="tx1">
                    <a:tint val="75000"/>
                  </a:schemeClr>
                </a:solidFill>
              </a:defRPr>
            </a:lvl6pPr>
            <a:lvl7pPr marL="9082405" indent="0">
              <a:buNone/>
              <a:defRPr sz="5295">
                <a:solidFill>
                  <a:schemeClr val="tx1">
                    <a:tint val="75000"/>
                  </a:schemeClr>
                </a:solidFill>
              </a:defRPr>
            </a:lvl7pPr>
            <a:lvl8pPr marL="10596245" indent="0">
              <a:buNone/>
              <a:defRPr sz="5295">
                <a:solidFill>
                  <a:schemeClr val="tx1">
                    <a:tint val="75000"/>
                  </a:schemeClr>
                </a:solidFill>
              </a:defRPr>
            </a:lvl8pPr>
            <a:lvl9pPr marL="12110085" indent="0">
              <a:buNone/>
              <a:defRPr sz="5295">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06EB75B-2576-43B1-BAFA-58BA296775C2}" type="datetimeFigureOut">
              <a:rPr lang="en-GB" smtClean="0"/>
              <a:t>04/05/2017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B4EE55B-7AF5-4717-84FD-4C4CE83358A2}" type="slidenum">
              <a:rPr lang="en-GB" smtClean="0"/>
              <a:t>‹#›</a:t>
            </a:fld>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081421" y="11394520"/>
            <a:ext cx="12866966" cy="2715859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15326826" y="11394520"/>
            <a:ext cx="12866966" cy="2715859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06EB75B-2576-43B1-BAFA-58BA296775C2}" type="datetimeFigureOut">
              <a:rPr lang="en-GB" smtClean="0"/>
              <a:t>04/05/2017</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2B4EE55B-7AF5-4717-84FD-4C4CE83358A2}" type="slidenum">
              <a:rPr lang="en-GB" smtClean="0"/>
              <a:t>‹#›</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85364" y="2278913"/>
            <a:ext cx="26112371" cy="8273416"/>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085368" y="10492870"/>
            <a:ext cx="12807832" cy="5142393"/>
          </a:xfrm>
        </p:spPr>
        <p:txBody>
          <a:bodyPr anchor="b"/>
          <a:lstStyle>
            <a:lvl1pPr marL="0" indent="0">
              <a:buNone/>
              <a:defRPr sz="7945" b="1"/>
            </a:lvl1pPr>
            <a:lvl2pPr marL="1513840" indent="0">
              <a:buNone/>
              <a:defRPr sz="6620" b="1"/>
            </a:lvl2pPr>
            <a:lvl3pPr marL="3027680" indent="0">
              <a:buNone/>
              <a:defRPr sz="5960" b="1"/>
            </a:lvl3pPr>
            <a:lvl4pPr marL="4541520" indent="0">
              <a:buNone/>
              <a:defRPr sz="5295" b="1"/>
            </a:lvl4pPr>
            <a:lvl5pPr marL="6054725" indent="0">
              <a:buNone/>
              <a:defRPr sz="5295" b="1"/>
            </a:lvl5pPr>
            <a:lvl6pPr marL="7568565" indent="0">
              <a:buNone/>
              <a:defRPr sz="5295" b="1"/>
            </a:lvl6pPr>
            <a:lvl7pPr marL="9082405" indent="0">
              <a:buNone/>
              <a:defRPr sz="5295" b="1"/>
            </a:lvl7pPr>
            <a:lvl8pPr marL="10596245" indent="0">
              <a:buNone/>
              <a:defRPr sz="5295" b="1"/>
            </a:lvl8pPr>
            <a:lvl9pPr marL="12110085" indent="0">
              <a:buNone/>
              <a:defRPr sz="5295" b="1"/>
            </a:lvl9pPr>
          </a:lstStyle>
          <a:p>
            <a:pPr lvl="0"/>
            <a:r>
              <a:rPr lang="en-US" smtClean="0"/>
              <a:t>Click to edit Master text styles</a:t>
            </a:r>
          </a:p>
        </p:txBody>
      </p:sp>
      <p:sp>
        <p:nvSpPr>
          <p:cNvPr id="4" name="Content Placeholder 3"/>
          <p:cNvSpPr>
            <a:spLocks noGrp="1"/>
          </p:cNvSpPr>
          <p:nvPr>
            <p:ph sz="half" idx="2"/>
          </p:nvPr>
        </p:nvSpPr>
        <p:spPr>
          <a:xfrm>
            <a:off x="2085368" y="15635264"/>
            <a:ext cx="12807832" cy="2299711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15326828" y="10492870"/>
            <a:ext cx="12870909" cy="5142393"/>
          </a:xfrm>
        </p:spPr>
        <p:txBody>
          <a:bodyPr anchor="b"/>
          <a:lstStyle>
            <a:lvl1pPr marL="0" indent="0">
              <a:buNone/>
              <a:defRPr sz="7945" b="1"/>
            </a:lvl1pPr>
            <a:lvl2pPr marL="1513840" indent="0">
              <a:buNone/>
              <a:defRPr sz="6620" b="1"/>
            </a:lvl2pPr>
            <a:lvl3pPr marL="3027680" indent="0">
              <a:buNone/>
              <a:defRPr sz="5960" b="1"/>
            </a:lvl3pPr>
            <a:lvl4pPr marL="4541520" indent="0">
              <a:buNone/>
              <a:defRPr sz="5295" b="1"/>
            </a:lvl4pPr>
            <a:lvl5pPr marL="6054725" indent="0">
              <a:buNone/>
              <a:defRPr sz="5295" b="1"/>
            </a:lvl5pPr>
            <a:lvl6pPr marL="7568565" indent="0">
              <a:buNone/>
              <a:defRPr sz="5295" b="1"/>
            </a:lvl6pPr>
            <a:lvl7pPr marL="9082405" indent="0">
              <a:buNone/>
              <a:defRPr sz="5295" b="1"/>
            </a:lvl7pPr>
            <a:lvl8pPr marL="10596245" indent="0">
              <a:buNone/>
              <a:defRPr sz="5295" b="1"/>
            </a:lvl8pPr>
            <a:lvl9pPr marL="12110085" indent="0">
              <a:buNone/>
              <a:defRPr sz="5295" b="1"/>
            </a:lvl9pPr>
          </a:lstStyle>
          <a:p>
            <a:pPr lvl="0"/>
            <a:r>
              <a:rPr lang="en-US" smtClean="0"/>
              <a:t>Click to edit Master text styles</a:t>
            </a:r>
          </a:p>
        </p:txBody>
      </p:sp>
      <p:sp>
        <p:nvSpPr>
          <p:cNvPr id="6" name="Content Placeholder 5"/>
          <p:cNvSpPr>
            <a:spLocks noGrp="1"/>
          </p:cNvSpPr>
          <p:nvPr>
            <p:ph sz="quarter" idx="4"/>
          </p:nvPr>
        </p:nvSpPr>
        <p:spPr>
          <a:xfrm>
            <a:off x="15326828" y="15635264"/>
            <a:ext cx="12870909" cy="2299711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06EB75B-2576-43B1-BAFA-58BA296775C2}" type="datetimeFigureOut">
              <a:rPr lang="en-GB" smtClean="0"/>
              <a:t>04/05/2017</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2B4EE55B-7AF5-4717-84FD-4C4CE83358A2}" type="slidenum">
              <a:rPr lang="en-GB" smtClean="0"/>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06EB75B-2576-43B1-BAFA-58BA296775C2}" type="datetimeFigureOut">
              <a:rPr lang="en-GB" smtClean="0"/>
              <a:t>04/05/2017</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2B4EE55B-7AF5-4717-84FD-4C4CE83358A2}" type="slidenum">
              <a:rPr lang="en-GB" smtClean="0"/>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6EB75B-2576-43B1-BAFA-58BA296775C2}" type="datetimeFigureOut">
              <a:rPr lang="en-GB" smtClean="0"/>
              <a:t>04/05/2017</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2B4EE55B-7AF5-4717-84FD-4C4CE83358A2}" type="slidenum">
              <a:rPr lang="en-GB" smtClean="0"/>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85364" y="2853584"/>
            <a:ext cx="9764544" cy="9987545"/>
          </a:xfrm>
        </p:spPr>
        <p:txBody>
          <a:bodyPr anchor="b"/>
          <a:lstStyle>
            <a:lvl1pPr>
              <a:defRPr sz="10595"/>
            </a:lvl1pPr>
          </a:lstStyle>
          <a:p>
            <a:r>
              <a:rPr lang="en-US" smtClean="0"/>
              <a:t>Click to edit Master title style</a:t>
            </a:r>
            <a:endParaRPr lang="en-US" dirty="0"/>
          </a:p>
        </p:txBody>
      </p:sp>
      <p:sp>
        <p:nvSpPr>
          <p:cNvPr id="3" name="Content Placeholder 2"/>
          <p:cNvSpPr>
            <a:spLocks noGrp="1"/>
          </p:cNvSpPr>
          <p:nvPr>
            <p:ph idx="1"/>
          </p:nvPr>
        </p:nvSpPr>
        <p:spPr>
          <a:xfrm>
            <a:off x="12870909" y="6162959"/>
            <a:ext cx="15326827" cy="30418415"/>
          </a:xfrm>
        </p:spPr>
        <p:txBody>
          <a:bodyPr/>
          <a:lstStyle>
            <a:lvl1pPr>
              <a:defRPr sz="10595"/>
            </a:lvl1pPr>
            <a:lvl2pPr>
              <a:defRPr sz="9270"/>
            </a:lvl2pPr>
            <a:lvl3pPr>
              <a:defRPr sz="7945"/>
            </a:lvl3pPr>
            <a:lvl4pPr>
              <a:defRPr sz="6620"/>
            </a:lvl4pPr>
            <a:lvl5pPr>
              <a:defRPr sz="6620"/>
            </a:lvl5pPr>
            <a:lvl6pPr>
              <a:defRPr sz="6620"/>
            </a:lvl6pPr>
            <a:lvl7pPr>
              <a:defRPr sz="6620"/>
            </a:lvl7pPr>
            <a:lvl8pPr>
              <a:defRPr sz="6620"/>
            </a:lvl8pPr>
            <a:lvl9pPr>
              <a:defRPr sz="662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085364" y="12841129"/>
            <a:ext cx="9764544" cy="23789780"/>
          </a:xfrm>
        </p:spPr>
        <p:txBody>
          <a:bodyPr/>
          <a:lstStyle>
            <a:lvl1pPr marL="0" indent="0">
              <a:buNone/>
              <a:defRPr sz="5295"/>
            </a:lvl1pPr>
            <a:lvl2pPr marL="1513840" indent="0">
              <a:buNone/>
              <a:defRPr sz="4635"/>
            </a:lvl2pPr>
            <a:lvl3pPr marL="3027680" indent="0">
              <a:buNone/>
              <a:defRPr sz="3975"/>
            </a:lvl3pPr>
            <a:lvl4pPr marL="4541520" indent="0">
              <a:buNone/>
              <a:defRPr sz="3310"/>
            </a:lvl4pPr>
            <a:lvl5pPr marL="6054725" indent="0">
              <a:buNone/>
              <a:defRPr sz="3310"/>
            </a:lvl5pPr>
            <a:lvl6pPr marL="7568565" indent="0">
              <a:buNone/>
              <a:defRPr sz="3310"/>
            </a:lvl6pPr>
            <a:lvl7pPr marL="9082405" indent="0">
              <a:buNone/>
              <a:defRPr sz="3310"/>
            </a:lvl7pPr>
            <a:lvl8pPr marL="10596245" indent="0">
              <a:buNone/>
              <a:defRPr sz="3310"/>
            </a:lvl8pPr>
            <a:lvl9pPr marL="12110085" indent="0">
              <a:buNone/>
              <a:defRPr sz="331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6EB75B-2576-43B1-BAFA-58BA296775C2}" type="datetimeFigureOut">
              <a:rPr lang="en-GB" smtClean="0"/>
              <a:t>04/05/2017</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2B4EE55B-7AF5-4717-84FD-4C4CE83358A2}" type="slidenum">
              <a:rPr lang="en-GB" smtClean="0"/>
              <a:t>‹#›</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85364" y="2853584"/>
            <a:ext cx="9764544" cy="9987545"/>
          </a:xfrm>
        </p:spPr>
        <p:txBody>
          <a:bodyPr anchor="b"/>
          <a:lstStyle>
            <a:lvl1pPr>
              <a:defRPr sz="10595"/>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2870909" y="6162959"/>
            <a:ext cx="15326827" cy="30418415"/>
          </a:xfrm>
        </p:spPr>
        <p:txBody>
          <a:bodyPr anchor="t"/>
          <a:lstStyle>
            <a:lvl1pPr marL="0" indent="0">
              <a:buNone/>
              <a:defRPr sz="10595"/>
            </a:lvl1pPr>
            <a:lvl2pPr marL="1513840" indent="0">
              <a:buNone/>
              <a:defRPr sz="9270"/>
            </a:lvl2pPr>
            <a:lvl3pPr marL="3027680" indent="0">
              <a:buNone/>
              <a:defRPr sz="7945"/>
            </a:lvl3pPr>
            <a:lvl4pPr marL="4541520" indent="0">
              <a:buNone/>
              <a:defRPr sz="6620"/>
            </a:lvl4pPr>
            <a:lvl5pPr marL="6054725" indent="0">
              <a:buNone/>
              <a:defRPr sz="6620"/>
            </a:lvl5pPr>
            <a:lvl6pPr marL="7568565" indent="0">
              <a:buNone/>
              <a:defRPr sz="6620"/>
            </a:lvl6pPr>
            <a:lvl7pPr marL="9082405" indent="0">
              <a:buNone/>
              <a:defRPr sz="6620"/>
            </a:lvl7pPr>
            <a:lvl8pPr marL="10596245" indent="0">
              <a:buNone/>
              <a:defRPr sz="6620"/>
            </a:lvl8pPr>
            <a:lvl9pPr marL="12110085" indent="0">
              <a:buNone/>
              <a:defRPr sz="6620"/>
            </a:lvl9pPr>
          </a:lstStyle>
          <a:p>
            <a:r>
              <a:rPr lang="en-US" dirty="0" smtClean="0"/>
              <a:t>Click icon to add picture</a:t>
            </a:r>
            <a:endParaRPr lang="en-US" dirty="0"/>
          </a:p>
        </p:txBody>
      </p:sp>
      <p:sp>
        <p:nvSpPr>
          <p:cNvPr id="4" name="Text Placeholder 3"/>
          <p:cNvSpPr>
            <a:spLocks noGrp="1"/>
          </p:cNvSpPr>
          <p:nvPr>
            <p:ph type="body" sz="half" idx="2"/>
          </p:nvPr>
        </p:nvSpPr>
        <p:spPr>
          <a:xfrm>
            <a:off x="2085364" y="12841129"/>
            <a:ext cx="9764544" cy="23789780"/>
          </a:xfrm>
        </p:spPr>
        <p:txBody>
          <a:bodyPr/>
          <a:lstStyle>
            <a:lvl1pPr marL="0" indent="0">
              <a:buNone/>
              <a:defRPr sz="5295"/>
            </a:lvl1pPr>
            <a:lvl2pPr marL="1513840" indent="0">
              <a:buNone/>
              <a:defRPr sz="4635"/>
            </a:lvl2pPr>
            <a:lvl3pPr marL="3027680" indent="0">
              <a:buNone/>
              <a:defRPr sz="3975"/>
            </a:lvl3pPr>
            <a:lvl4pPr marL="4541520" indent="0">
              <a:buNone/>
              <a:defRPr sz="3310"/>
            </a:lvl4pPr>
            <a:lvl5pPr marL="6054725" indent="0">
              <a:buNone/>
              <a:defRPr sz="3310"/>
            </a:lvl5pPr>
            <a:lvl6pPr marL="7568565" indent="0">
              <a:buNone/>
              <a:defRPr sz="3310"/>
            </a:lvl6pPr>
            <a:lvl7pPr marL="9082405" indent="0">
              <a:buNone/>
              <a:defRPr sz="3310"/>
            </a:lvl7pPr>
            <a:lvl8pPr marL="10596245" indent="0">
              <a:buNone/>
              <a:defRPr sz="3310"/>
            </a:lvl8pPr>
            <a:lvl9pPr marL="12110085" indent="0">
              <a:buNone/>
              <a:defRPr sz="331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6EB75B-2576-43B1-BAFA-58BA296775C2}" type="datetimeFigureOut">
              <a:rPr lang="en-GB" smtClean="0"/>
              <a:t>04/05/2017</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2B4EE55B-7AF5-4717-84FD-4C4CE83358A2}" type="slidenum">
              <a:rPr lang="en-GB" smtClean="0"/>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81421" y="2278913"/>
            <a:ext cx="26112371" cy="82734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081421" y="11394520"/>
            <a:ext cx="26112371" cy="2715859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081421" y="39672756"/>
            <a:ext cx="6811923" cy="2278904"/>
          </a:xfrm>
          <a:prstGeom prst="rect">
            <a:avLst/>
          </a:prstGeom>
        </p:spPr>
        <p:txBody>
          <a:bodyPr vert="horz" lIns="91440" tIns="45720" rIns="91440" bIns="45720" rtlCol="0" anchor="ctr"/>
          <a:lstStyle>
            <a:lvl1pPr algn="l">
              <a:defRPr sz="3975">
                <a:solidFill>
                  <a:schemeClr val="tx1">
                    <a:tint val="75000"/>
                  </a:schemeClr>
                </a:solidFill>
              </a:defRPr>
            </a:lvl1pPr>
          </a:lstStyle>
          <a:p>
            <a:fld id="{506EB75B-2576-43B1-BAFA-58BA296775C2}" type="datetimeFigureOut">
              <a:rPr lang="en-GB" smtClean="0"/>
              <a:t>04/05/2017</a:t>
            </a:fld>
            <a:endParaRPr lang="en-GB" dirty="0"/>
          </a:p>
        </p:txBody>
      </p:sp>
      <p:sp>
        <p:nvSpPr>
          <p:cNvPr id="5" name="Footer Placeholder 4"/>
          <p:cNvSpPr>
            <a:spLocks noGrp="1"/>
          </p:cNvSpPr>
          <p:nvPr>
            <p:ph type="ftr" sz="quarter" idx="3"/>
          </p:nvPr>
        </p:nvSpPr>
        <p:spPr>
          <a:xfrm>
            <a:off x="10028665" y="39672756"/>
            <a:ext cx="10217884" cy="2278904"/>
          </a:xfrm>
          <a:prstGeom prst="rect">
            <a:avLst/>
          </a:prstGeom>
        </p:spPr>
        <p:txBody>
          <a:bodyPr vert="horz" lIns="91440" tIns="45720" rIns="91440" bIns="45720" rtlCol="0" anchor="ctr"/>
          <a:lstStyle>
            <a:lvl1pPr algn="ctr">
              <a:defRPr sz="3975">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21381869" y="39672756"/>
            <a:ext cx="6811923" cy="2278904"/>
          </a:xfrm>
          <a:prstGeom prst="rect">
            <a:avLst/>
          </a:prstGeom>
        </p:spPr>
        <p:txBody>
          <a:bodyPr vert="horz" lIns="91440" tIns="45720" rIns="91440" bIns="45720" rtlCol="0" anchor="ctr"/>
          <a:lstStyle>
            <a:lvl1pPr algn="r">
              <a:defRPr sz="3975">
                <a:solidFill>
                  <a:schemeClr val="tx1">
                    <a:tint val="75000"/>
                  </a:schemeClr>
                </a:solidFill>
              </a:defRPr>
            </a:lvl1pPr>
          </a:lstStyle>
          <a:p>
            <a:fld id="{2B4EE55B-7AF5-4717-84FD-4C4CE83358A2}" type="slidenum">
              <a:rPr lang="en-GB" smtClean="0"/>
              <a:t>‹#›</a:t>
            </a:fld>
            <a:endParaRPr lang="en-GB"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3027045" rtl="0" eaLnBrk="1" latinLnBrk="0" hangingPunct="1">
        <a:lnSpc>
          <a:spcPct val="90000"/>
        </a:lnSpc>
        <a:spcBef>
          <a:spcPct val="0"/>
        </a:spcBef>
        <a:buNone/>
        <a:defRPr sz="14570" kern="1200">
          <a:solidFill>
            <a:schemeClr val="tx1"/>
          </a:solidFill>
          <a:latin typeface="+mj-lt"/>
          <a:ea typeface="+mj-ea"/>
          <a:cs typeface="+mj-cs"/>
        </a:defRPr>
      </a:lvl1pPr>
    </p:titleStyle>
    <p:bodyStyle>
      <a:lvl1pPr marL="756920" indent="-756920" algn="l" defTabSz="3027045" rtl="0" eaLnBrk="1" latinLnBrk="0" hangingPunct="1">
        <a:lnSpc>
          <a:spcPct val="90000"/>
        </a:lnSpc>
        <a:spcBef>
          <a:spcPts val="3310"/>
        </a:spcBef>
        <a:buFont typeface="Arial" panose="020B0604020202020204" pitchFamily="34" charset="0"/>
        <a:buChar char="•"/>
        <a:defRPr sz="9270" kern="1200">
          <a:solidFill>
            <a:schemeClr val="tx1"/>
          </a:solidFill>
          <a:latin typeface="+mn-lt"/>
          <a:ea typeface="+mn-ea"/>
          <a:cs typeface="+mn-cs"/>
        </a:defRPr>
      </a:lvl1pPr>
      <a:lvl2pPr marL="2270760" indent="-756920" algn="l" defTabSz="3027045" rtl="0" eaLnBrk="1" latinLnBrk="0" hangingPunct="1">
        <a:lnSpc>
          <a:spcPct val="90000"/>
        </a:lnSpc>
        <a:spcBef>
          <a:spcPts val="1655"/>
        </a:spcBef>
        <a:buFont typeface="Arial" panose="020B0604020202020204" pitchFamily="34" charset="0"/>
        <a:buChar char="•"/>
        <a:defRPr sz="7945" kern="1200">
          <a:solidFill>
            <a:schemeClr val="tx1"/>
          </a:solidFill>
          <a:latin typeface="+mn-lt"/>
          <a:ea typeface="+mn-ea"/>
          <a:cs typeface="+mn-cs"/>
        </a:defRPr>
      </a:lvl2pPr>
      <a:lvl3pPr marL="3784600" indent="-756920" algn="l" defTabSz="3027045" rtl="0" eaLnBrk="1" latinLnBrk="0" hangingPunct="1">
        <a:lnSpc>
          <a:spcPct val="90000"/>
        </a:lnSpc>
        <a:spcBef>
          <a:spcPts val="1655"/>
        </a:spcBef>
        <a:buFont typeface="Arial" panose="020B0604020202020204" pitchFamily="34" charset="0"/>
        <a:buChar char="•"/>
        <a:defRPr sz="6620" kern="1200">
          <a:solidFill>
            <a:schemeClr val="tx1"/>
          </a:solidFill>
          <a:latin typeface="+mn-lt"/>
          <a:ea typeface="+mn-ea"/>
          <a:cs typeface="+mn-cs"/>
        </a:defRPr>
      </a:lvl3pPr>
      <a:lvl4pPr marL="5297805" indent="-756920" algn="l" defTabSz="3027045"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4pPr>
      <a:lvl5pPr marL="6811645" indent="-756920" algn="l" defTabSz="3027045"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5pPr>
      <a:lvl6pPr marL="8325485" indent="-756920" algn="l" defTabSz="3027045"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6pPr>
      <a:lvl7pPr marL="9839325" indent="-756920" algn="l" defTabSz="3027045"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7pPr>
      <a:lvl8pPr marL="11353165" indent="-756920" algn="l" defTabSz="3027045"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8pPr>
      <a:lvl9pPr marL="12867005" indent="-756920" algn="l" defTabSz="3027045"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9pPr>
    </p:bodyStyle>
    <p:otherStyle>
      <a:defPPr>
        <a:defRPr lang="en-US"/>
      </a:defPPr>
      <a:lvl1pPr marL="0" algn="l" defTabSz="3027045" rtl="0" eaLnBrk="1" latinLnBrk="0" hangingPunct="1">
        <a:defRPr sz="5960" kern="1200">
          <a:solidFill>
            <a:schemeClr val="tx1"/>
          </a:solidFill>
          <a:latin typeface="+mn-lt"/>
          <a:ea typeface="+mn-ea"/>
          <a:cs typeface="+mn-cs"/>
        </a:defRPr>
      </a:lvl1pPr>
      <a:lvl2pPr marL="1513840" algn="l" defTabSz="3027045" rtl="0" eaLnBrk="1" latinLnBrk="0" hangingPunct="1">
        <a:defRPr sz="5960" kern="1200">
          <a:solidFill>
            <a:schemeClr val="tx1"/>
          </a:solidFill>
          <a:latin typeface="+mn-lt"/>
          <a:ea typeface="+mn-ea"/>
          <a:cs typeface="+mn-cs"/>
        </a:defRPr>
      </a:lvl2pPr>
      <a:lvl3pPr marL="3027680" algn="l" defTabSz="3027045" rtl="0" eaLnBrk="1" latinLnBrk="0" hangingPunct="1">
        <a:defRPr sz="5960" kern="1200">
          <a:solidFill>
            <a:schemeClr val="tx1"/>
          </a:solidFill>
          <a:latin typeface="+mn-lt"/>
          <a:ea typeface="+mn-ea"/>
          <a:cs typeface="+mn-cs"/>
        </a:defRPr>
      </a:lvl3pPr>
      <a:lvl4pPr marL="4541520" algn="l" defTabSz="3027045" rtl="0" eaLnBrk="1" latinLnBrk="0" hangingPunct="1">
        <a:defRPr sz="5960" kern="1200">
          <a:solidFill>
            <a:schemeClr val="tx1"/>
          </a:solidFill>
          <a:latin typeface="+mn-lt"/>
          <a:ea typeface="+mn-ea"/>
          <a:cs typeface="+mn-cs"/>
        </a:defRPr>
      </a:lvl4pPr>
      <a:lvl5pPr marL="6054725" algn="l" defTabSz="3027045" rtl="0" eaLnBrk="1" latinLnBrk="0" hangingPunct="1">
        <a:defRPr sz="5960" kern="1200">
          <a:solidFill>
            <a:schemeClr val="tx1"/>
          </a:solidFill>
          <a:latin typeface="+mn-lt"/>
          <a:ea typeface="+mn-ea"/>
          <a:cs typeface="+mn-cs"/>
        </a:defRPr>
      </a:lvl5pPr>
      <a:lvl6pPr marL="7568565" algn="l" defTabSz="3027045" rtl="0" eaLnBrk="1" latinLnBrk="0" hangingPunct="1">
        <a:defRPr sz="5960" kern="1200">
          <a:solidFill>
            <a:schemeClr val="tx1"/>
          </a:solidFill>
          <a:latin typeface="+mn-lt"/>
          <a:ea typeface="+mn-ea"/>
          <a:cs typeface="+mn-cs"/>
        </a:defRPr>
      </a:lvl6pPr>
      <a:lvl7pPr marL="9082405" algn="l" defTabSz="3027045" rtl="0" eaLnBrk="1" latinLnBrk="0" hangingPunct="1">
        <a:defRPr sz="5960" kern="1200">
          <a:solidFill>
            <a:schemeClr val="tx1"/>
          </a:solidFill>
          <a:latin typeface="+mn-lt"/>
          <a:ea typeface="+mn-ea"/>
          <a:cs typeface="+mn-cs"/>
        </a:defRPr>
      </a:lvl7pPr>
      <a:lvl8pPr marL="10596245" algn="l" defTabSz="3027045" rtl="0" eaLnBrk="1" latinLnBrk="0" hangingPunct="1">
        <a:defRPr sz="5960" kern="1200">
          <a:solidFill>
            <a:schemeClr val="tx1"/>
          </a:solidFill>
          <a:latin typeface="+mn-lt"/>
          <a:ea typeface="+mn-ea"/>
          <a:cs typeface="+mn-cs"/>
        </a:defRPr>
      </a:lvl8pPr>
      <a:lvl9pPr marL="12110085" algn="l" defTabSz="3027045" rtl="0" eaLnBrk="1" latinLnBrk="0" hangingPunct="1">
        <a:defRPr sz="59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descr="background5.jpg"/>
          <p:cNvPicPr>
            <a:picLocks noChangeAspect="1"/>
          </p:cNvPicPr>
          <p:nvPr/>
        </p:nvPicPr>
        <p:blipFill rotWithShape="1">
          <a:blip r:embed="rId2">
            <a:extLst>
              <a:ext uri="{28A0092B-C50C-407E-A947-70E740481C1C}">
                <a14:useLocalDpi xmlns:a14="http://schemas.microsoft.com/office/drawing/2010/main" val="0"/>
              </a:ext>
            </a:extLst>
          </a:blip>
          <a:srcRect t="83173" r="822" b="6456"/>
          <a:stretch>
            <a:fillRect/>
          </a:stretch>
        </p:blipFill>
        <p:spPr>
          <a:xfrm rot="5400000">
            <a:off x="-20145947" y="19981482"/>
            <a:ext cx="43108245" cy="2816352"/>
          </a:xfrm>
          <a:prstGeom prst="rect">
            <a:avLst/>
          </a:prstGeom>
        </p:spPr>
      </p:pic>
      <p:sp>
        <p:nvSpPr>
          <p:cNvPr id="9" name="TextBox 8"/>
          <p:cNvSpPr txBox="1"/>
          <p:nvPr/>
        </p:nvSpPr>
        <p:spPr>
          <a:xfrm>
            <a:off x="4771516" y="986720"/>
            <a:ext cx="20831684" cy="2585323"/>
          </a:xfrm>
          <a:prstGeom prst="rect">
            <a:avLst/>
          </a:prstGeom>
          <a:solidFill>
            <a:schemeClr val="bg1"/>
          </a:solidFill>
        </p:spPr>
        <p:txBody>
          <a:bodyPr wrap="square" rtlCol="0">
            <a:spAutoFit/>
          </a:bodyPr>
          <a:lstStyle/>
          <a:p>
            <a:pPr algn="ctr"/>
            <a:r>
              <a:rPr lang="en-GB" sz="5400" b="1" dirty="0" smtClean="0">
                <a:solidFill>
                  <a:srgbClr val="4F5961"/>
                </a:solidFill>
                <a:latin typeface="Swiss 721"/>
              </a:rPr>
              <a:t>A Sociological Exploration of the Impact of Hate Crime on the Wellbeing of People with Learning Disabilities in Scotland</a:t>
            </a:r>
            <a:endParaRPr lang="en-GB" sz="5400" b="1" dirty="0">
              <a:solidFill>
                <a:srgbClr val="4F5961"/>
              </a:solidFill>
              <a:latin typeface="Swiss 721"/>
            </a:endParaRPr>
          </a:p>
          <a:p>
            <a:pPr algn="ctr"/>
            <a:endParaRPr lang="en-GB" sz="5400" b="1" dirty="0">
              <a:solidFill>
                <a:srgbClr val="4F5961"/>
              </a:solidFill>
              <a:latin typeface="Swiss 721"/>
            </a:endParaRPr>
          </a:p>
        </p:txBody>
      </p:sp>
      <p:sp>
        <p:nvSpPr>
          <p:cNvPr id="20" name="TextBox 19"/>
          <p:cNvSpPr txBox="1"/>
          <p:nvPr/>
        </p:nvSpPr>
        <p:spPr>
          <a:xfrm>
            <a:off x="5478893" y="23218980"/>
            <a:ext cx="19941987" cy="3908762"/>
          </a:xfrm>
          <a:prstGeom prst="rect">
            <a:avLst/>
          </a:prstGeom>
          <a:noFill/>
        </p:spPr>
        <p:txBody>
          <a:bodyPr wrap="square" rtlCol="0">
            <a:spAutoFit/>
          </a:bodyPr>
          <a:lstStyle/>
          <a:p>
            <a:endParaRPr lang="en-GB" sz="3600" b="1" dirty="0" smtClean="0">
              <a:solidFill>
                <a:srgbClr val="0088CF"/>
              </a:solidFill>
              <a:latin typeface="Swiss 721 Light"/>
            </a:endParaRPr>
          </a:p>
          <a:p>
            <a:r>
              <a:rPr lang="en-GB" sz="3600" b="1" dirty="0" smtClean="0">
                <a:solidFill>
                  <a:srgbClr val="0088CF"/>
                </a:solidFill>
                <a:latin typeface="Swiss 721 Light"/>
              </a:rPr>
              <a:t>  Linking Hate Crime and Wellbeing </a:t>
            </a:r>
          </a:p>
          <a:p>
            <a:endParaRPr lang="en-GB" sz="4400" b="1" dirty="0">
              <a:solidFill>
                <a:srgbClr val="0088CF"/>
              </a:solidFill>
              <a:latin typeface="Swiss 721 Light"/>
            </a:endParaRPr>
          </a:p>
          <a:p>
            <a:endParaRPr lang="en-GB" sz="4400" b="1" dirty="0" smtClean="0">
              <a:solidFill>
                <a:srgbClr val="0088CF"/>
              </a:solidFill>
              <a:latin typeface="Swiss 721 Light"/>
            </a:endParaRPr>
          </a:p>
          <a:p>
            <a:endParaRPr lang="en-GB" sz="4400" b="1" dirty="0">
              <a:solidFill>
                <a:srgbClr val="0088CF"/>
              </a:solidFill>
              <a:latin typeface="Swiss 721 Light"/>
            </a:endParaRPr>
          </a:p>
          <a:p>
            <a:endParaRPr lang="en-GB" sz="4400" b="1" dirty="0">
              <a:solidFill>
                <a:srgbClr val="0088CF"/>
              </a:solidFill>
              <a:latin typeface="Swiss 721 Light"/>
            </a:endParaRPr>
          </a:p>
        </p:txBody>
      </p:sp>
      <p:sp>
        <p:nvSpPr>
          <p:cNvPr id="24" name="TextBox 23"/>
          <p:cNvSpPr txBox="1"/>
          <p:nvPr/>
        </p:nvSpPr>
        <p:spPr>
          <a:xfrm>
            <a:off x="5612015" y="37933433"/>
            <a:ext cx="3951596" cy="769441"/>
          </a:xfrm>
          <a:prstGeom prst="rect">
            <a:avLst/>
          </a:prstGeom>
          <a:noFill/>
        </p:spPr>
        <p:txBody>
          <a:bodyPr wrap="square" rtlCol="0">
            <a:spAutoFit/>
          </a:bodyPr>
          <a:lstStyle/>
          <a:p>
            <a:pPr algn="ctr"/>
            <a:r>
              <a:rPr lang="en-GB" sz="4400" b="1" dirty="0">
                <a:solidFill>
                  <a:srgbClr val="F99D2B"/>
                </a:solidFill>
                <a:latin typeface="Swiss 721 Light"/>
              </a:rPr>
              <a:t>References</a:t>
            </a:r>
          </a:p>
        </p:txBody>
      </p:sp>
      <p:sp>
        <p:nvSpPr>
          <p:cNvPr id="16" name="TextBox 15"/>
          <p:cNvSpPr txBox="1"/>
          <p:nvPr/>
        </p:nvSpPr>
        <p:spPr>
          <a:xfrm>
            <a:off x="5867295" y="4081886"/>
            <a:ext cx="23612961" cy="8924751"/>
          </a:xfrm>
          <a:prstGeom prst="rect">
            <a:avLst/>
          </a:prstGeom>
          <a:noFill/>
        </p:spPr>
        <p:txBody>
          <a:bodyPr wrap="square" rtlCol="0">
            <a:spAutoFit/>
          </a:bodyPr>
          <a:lstStyle/>
          <a:p>
            <a:endParaRPr lang="en-GB" sz="3395" dirty="0" smtClean="0">
              <a:latin typeface="Swiss 721 Roman"/>
            </a:endParaRPr>
          </a:p>
          <a:p>
            <a:r>
              <a:rPr lang="en-GB" sz="3600" b="1" dirty="0" smtClean="0">
                <a:solidFill>
                  <a:srgbClr val="F99D2B"/>
                </a:solidFill>
                <a:latin typeface="Swiss 721 Light"/>
              </a:rPr>
              <a:t>Introduction</a:t>
            </a:r>
          </a:p>
          <a:p>
            <a:endParaRPr lang="en-GB" sz="3000" dirty="0" smtClean="0">
              <a:latin typeface="Swiss 721 Light"/>
            </a:endParaRPr>
          </a:p>
          <a:p>
            <a:r>
              <a:rPr lang="en-GB" sz="3000" dirty="0" smtClean="0">
                <a:latin typeface="Swiss 721 Light"/>
              </a:rPr>
              <a:t>There has been very little focus on the impact that hate crime and targeted violence might have on the health and wellbeing of people with learning disabilities in Scotland. This requires further attention in order to reduce health inequalities (Hughes et al. 2012). Hate crime incidents by impairment group are not recorded. However, there are indications of prevalence of hate crime and targeted violence against people with learning disabilities in particular. </a:t>
            </a:r>
            <a:endParaRPr lang="en-GB" sz="3000" dirty="0">
              <a:latin typeface="Swiss 721 Light"/>
            </a:endParaRPr>
          </a:p>
          <a:p>
            <a:endParaRPr lang="en-GB" sz="3600" b="1" dirty="0" smtClean="0">
              <a:solidFill>
                <a:srgbClr val="81C341"/>
              </a:solidFill>
              <a:latin typeface="Swiss 721 Light"/>
            </a:endParaRPr>
          </a:p>
          <a:p>
            <a:r>
              <a:rPr lang="en-GB" sz="3000" b="1" dirty="0" smtClean="0">
                <a:solidFill>
                  <a:srgbClr val="81C341"/>
                </a:solidFill>
                <a:latin typeface="Swiss 721"/>
              </a:rPr>
              <a:t>What is Disability Hate Crime?</a:t>
            </a:r>
          </a:p>
          <a:p>
            <a:endParaRPr lang="en-GB" sz="3200" dirty="0">
              <a:solidFill>
                <a:srgbClr val="F99D2B"/>
              </a:solidFill>
              <a:latin typeface="Swiss 721"/>
            </a:endParaRPr>
          </a:p>
          <a:p>
            <a:pPr marL="457200" indent="-457200">
              <a:buFont typeface="Arial" panose="020B0604020202020204" pitchFamily="34" charset="0"/>
              <a:buChar char="•"/>
            </a:pPr>
            <a:r>
              <a:rPr lang="en-GB" sz="3000" dirty="0">
                <a:latin typeface="Swiss 721"/>
              </a:rPr>
              <a:t>Under the 2009 Offence (Aggravation by prejudice) (Scotland) Act 2009, an offence is ‘aggravated by prejudice relating to disability’ if: </a:t>
            </a:r>
          </a:p>
          <a:p>
            <a:r>
              <a:rPr lang="en-GB" sz="3000" dirty="0" smtClean="0">
                <a:latin typeface="Swiss 721"/>
              </a:rPr>
              <a:t>(a) At </a:t>
            </a:r>
            <a:r>
              <a:rPr lang="en-GB" sz="3000" dirty="0">
                <a:latin typeface="Swiss 721"/>
              </a:rPr>
              <a:t>the time of committing the offence or immediately before or after doing so the offender evidences towards the victim (if any) of the </a:t>
            </a:r>
            <a:r>
              <a:rPr lang="en-GB" sz="3000" dirty="0" smtClean="0">
                <a:latin typeface="Swiss 721"/>
              </a:rPr>
              <a:t>offence     malice </a:t>
            </a:r>
            <a:r>
              <a:rPr lang="en-GB" sz="3000" dirty="0">
                <a:latin typeface="Swiss 721"/>
              </a:rPr>
              <a:t>and ill-will relating to a disability (or presumed disability) of the victim, </a:t>
            </a:r>
            <a:r>
              <a:rPr lang="en-US" sz="3000" dirty="0" smtClean="0">
                <a:latin typeface="Swiss 721"/>
              </a:rPr>
              <a:t>or </a:t>
            </a:r>
            <a:r>
              <a:rPr lang="en-GB" sz="3000" dirty="0" smtClean="0">
                <a:latin typeface="Swiss 721"/>
              </a:rPr>
              <a:t>(b</a:t>
            </a:r>
            <a:r>
              <a:rPr lang="en-GB" sz="3000" dirty="0">
                <a:latin typeface="Swiss 721"/>
              </a:rPr>
              <a:t>) The offence is motivated (wholly or partly) by malice and ill-will towards persons who have a disability or a particular </a:t>
            </a:r>
            <a:r>
              <a:rPr lang="en-GB" sz="3000" dirty="0" smtClean="0">
                <a:latin typeface="Swiss 721"/>
              </a:rPr>
              <a:t>disability</a:t>
            </a:r>
          </a:p>
          <a:p>
            <a:pPr marL="514350" indent="-514350"/>
            <a:endParaRPr lang="en-GB" sz="3200" b="1" dirty="0">
              <a:solidFill>
                <a:srgbClr val="003399"/>
              </a:solidFill>
            </a:endParaRPr>
          </a:p>
          <a:p>
            <a:pPr marL="514350" indent="-514350"/>
            <a:endParaRPr lang="en-GB" sz="3600" b="1" dirty="0" smtClean="0">
              <a:solidFill>
                <a:schemeClr val="bg1">
                  <a:lumMod val="50000"/>
                </a:schemeClr>
              </a:solidFill>
            </a:endParaRPr>
          </a:p>
          <a:p>
            <a:pPr marL="514350" indent="-514350"/>
            <a:endParaRPr lang="en-GB" sz="3600" b="1" dirty="0">
              <a:solidFill>
                <a:schemeClr val="bg1">
                  <a:lumMod val="50000"/>
                </a:schemeClr>
              </a:solidFill>
            </a:endParaRPr>
          </a:p>
          <a:p>
            <a:endParaRPr lang="en-GB" sz="3200" dirty="0" smtClean="0">
              <a:solidFill>
                <a:srgbClr val="4F5961"/>
              </a:solidFill>
              <a:latin typeface="Swiss 721 Roman"/>
            </a:endParaRPr>
          </a:p>
        </p:txBody>
      </p:sp>
      <p:cxnSp>
        <p:nvCxnSpPr>
          <p:cNvPr id="30" name="Straight Connector 29"/>
          <p:cNvCxnSpPr/>
          <p:nvPr/>
        </p:nvCxnSpPr>
        <p:spPr>
          <a:xfrm>
            <a:off x="5727602" y="5273002"/>
            <a:ext cx="17402608" cy="0"/>
          </a:xfrm>
          <a:prstGeom prst="line">
            <a:avLst/>
          </a:prstGeom>
          <a:ln>
            <a:solidFill>
              <a:srgbClr val="F99D2B"/>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3749809" y="2881557"/>
            <a:ext cx="23040975" cy="1200329"/>
          </a:xfrm>
          <a:prstGeom prst="rect">
            <a:avLst/>
          </a:prstGeom>
          <a:noFill/>
        </p:spPr>
        <p:txBody>
          <a:bodyPr wrap="square" rtlCol="0">
            <a:spAutoFit/>
          </a:bodyPr>
          <a:lstStyle/>
          <a:p>
            <a:pPr algn="ctr"/>
            <a:r>
              <a:rPr lang="en-GB" sz="3600" dirty="0" smtClean="0">
                <a:solidFill>
                  <a:srgbClr val="4F5961"/>
                </a:solidFill>
                <a:latin typeface="Swiss 721 Roman"/>
              </a:rPr>
              <a:t>Dr Phillippa Wiseman and Professor Nick Watson</a:t>
            </a:r>
          </a:p>
          <a:p>
            <a:pPr algn="ctr"/>
            <a:r>
              <a:rPr lang="en-GB" sz="3600" dirty="0" smtClean="0">
                <a:solidFill>
                  <a:srgbClr val="4F5961"/>
                </a:solidFill>
                <a:latin typeface="Swiss 721 Roman"/>
              </a:rPr>
              <a:t>Institute </a:t>
            </a:r>
            <a:r>
              <a:rPr lang="en-GB" sz="3600" dirty="0">
                <a:solidFill>
                  <a:srgbClr val="4F5961"/>
                </a:solidFill>
                <a:latin typeface="Swiss 721 Roman"/>
              </a:rPr>
              <a:t>of Health and Wellbeing, University of </a:t>
            </a:r>
            <a:r>
              <a:rPr lang="en-GB" sz="3600" dirty="0" smtClean="0">
                <a:solidFill>
                  <a:srgbClr val="4F5961"/>
                </a:solidFill>
                <a:latin typeface="Swiss 721 Roman"/>
              </a:rPr>
              <a:t>Glasgow</a:t>
            </a:r>
            <a:endParaRPr lang="en-GB" sz="3600" dirty="0">
              <a:solidFill>
                <a:srgbClr val="4F5961"/>
              </a:solidFill>
              <a:latin typeface="Swiss 721 Roman"/>
            </a:endParaRPr>
          </a:p>
        </p:txBody>
      </p:sp>
      <p:sp>
        <p:nvSpPr>
          <p:cNvPr id="32" name="TextBox 31"/>
          <p:cNvSpPr txBox="1"/>
          <p:nvPr/>
        </p:nvSpPr>
        <p:spPr>
          <a:xfrm>
            <a:off x="5632793" y="16008528"/>
            <a:ext cx="23444381" cy="3600986"/>
          </a:xfrm>
          <a:prstGeom prst="rect">
            <a:avLst/>
          </a:prstGeom>
          <a:noFill/>
        </p:spPr>
        <p:txBody>
          <a:bodyPr wrap="square" rtlCol="0">
            <a:spAutoFit/>
          </a:bodyPr>
          <a:lstStyle/>
          <a:p>
            <a:pPr lvl="0" algn="just"/>
            <a:endParaRPr lang="en-GB" sz="3600" b="1" dirty="0">
              <a:solidFill>
                <a:srgbClr val="0088CF"/>
              </a:solidFill>
              <a:latin typeface="Swiss 721 Roman"/>
            </a:endParaRPr>
          </a:p>
          <a:p>
            <a:pPr lvl="0" algn="just"/>
            <a:r>
              <a:rPr lang="en-GB" sz="3600" b="1" dirty="0" smtClean="0">
                <a:solidFill>
                  <a:srgbClr val="0088CF"/>
                </a:solidFill>
                <a:latin typeface="Swiss 721"/>
              </a:rPr>
              <a:t>Project Aims</a:t>
            </a:r>
          </a:p>
          <a:p>
            <a:pPr lvl="0" algn="just"/>
            <a:endParaRPr lang="en-GB" sz="3600" b="1" dirty="0" smtClean="0">
              <a:solidFill>
                <a:srgbClr val="0088CF"/>
              </a:solidFill>
              <a:latin typeface="Swiss 721"/>
            </a:endParaRPr>
          </a:p>
          <a:p>
            <a:pPr marL="457200" lvl="0" indent="-457200" algn="just">
              <a:buFont typeface="Arial" panose="020B0604020202020204" pitchFamily="34" charset="0"/>
              <a:buChar char="•"/>
            </a:pPr>
            <a:r>
              <a:rPr lang="en-GB" sz="3000" dirty="0" smtClean="0">
                <a:latin typeface="Swiss 721"/>
              </a:rPr>
              <a:t>To explore the relationship between hate crime and wellbeing for people with learning disabilities</a:t>
            </a:r>
          </a:p>
          <a:p>
            <a:pPr marL="457200" lvl="0" indent="-457200" algn="just">
              <a:buFont typeface="Arial" panose="020B0604020202020204" pitchFamily="34" charset="0"/>
              <a:buChar char="•"/>
            </a:pPr>
            <a:r>
              <a:rPr lang="en-GB" sz="3000" dirty="0" smtClean="0">
                <a:latin typeface="Swiss 721"/>
              </a:rPr>
              <a:t>To investigate people with learning disabilities’ experiences of hate crime and harassment in every day life</a:t>
            </a:r>
          </a:p>
          <a:p>
            <a:pPr marL="457200" lvl="0" indent="-457200" algn="just">
              <a:buFont typeface="Arial" panose="020B0604020202020204" pitchFamily="34" charset="0"/>
              <a:buChar char="•"/>
            </a:pPr>
            <a:r>
              <a:rPr lang="en-GB" sz="3000" dirty="0" smtClean="0">
                <a:latin typeface="Swiss 721"/>
              </a:rPr>
              <a:t>To examine police and organisational responses to hate crimes against people with learning disabilities</a:t>
            </a:r>
            <a:endParaRPr lang="en-GB" sz="3000" dirty="0">
              <a:latin typeface="Swiss 721"/>
            </a:endParaRPr>
          </a:p>
          <a:p>
            <a:pPr lvl="0" algn="just"/>
            <a:endParaRPr lang="en-GB" sz="3000" dirty="0">
              <a:latin typeface="Swiss 721 Roman"/>
            </a:endParaRPr>
          </a:p>
        </p:txBody>
      </p:sp>
      <p:grpSp>
        <p:nvGrpSpPr>
          <p:cNvPr id="42" name="Group 41"/>
          <p:cNvGrpSpPr/>
          <p:nvPr/>
        </p:nvGrpSpPr>
        <p:grpSpPr>
          <a:xfrm>
            <a:off x="3183779" y="19846098"/>
            <a:ext cx="25191806" cy="4105982"/>
            <a:chOff x="16837411" y="8206664"/>
            <a:chExt cx="28706459" cy="7057167"/>
          </a:xfrm>
        </p:grpSpPr>
        <p:grpSp>
          <p:nvGrpSpPr>
            <p:cNvPr id="11" name="Group 10"/>
            <p:cNvGrpSpPr/>
            <p:nvPr/>
          </p:nvGrpSpPr>
          <p:grpSpPr>
            <a:xfrm>
              <a:off x="19542057" y="8439837"/>
              <a:ext cx="26001813" cy="6823994"/>
              <a:chOff x="19891926" y="8918722"/>
              <a:chExt cx="26001813" cy="6823994"/>
            </a:xfrm>
          </p:grpSpPr>
          <p:sp>
            <p:nvSpPr>
              <p:cNvPr id="8" name="TextBox 7"/>
              <p:cNvSpPr txBox="1"/>
              <p:nvPr/>
            </p:nvSpPr>
            <p:spPr>
              <a:xfrm>
                <a:off x="20170336" y="8918722"/>
                <a:ext cx="25723403" cy="6823994"/>
              </a:xfrm>
              <a:prstGeom prst="rect">
                <a:avLst/>
              </a:prstGeom>
              <a:noFill/>
            </p:spPr>
            <p:txBody>
              <a:bodyPr wrap="square" rtlCol="0">
                <a:spAutoFit/>
              </a:bodyPr>
              <a:lstStyle/>
              <a:p>
                <a:r>
                  <a:rPr lang="en-GB" sz="3600" b="1" dirty="0" smtClean="0">
                    <a:solidFill>
                      <a:srgbClr val="81C341"/>
                    </a:solidFill>
                    <a:latin typeface="Swiss 721 Light"/>
                  </a:rPr>
                  <a:t>Methods</a:t>
                </a:r>
              </a:p>
              <a:p>
                <a:endParaRPr lang="en-GB" sz="3200" dirty="0" smtClean="0">
                  <a:solidFill>
                    <a:srgbClr val="81C341"/>
                  </a:solidFill>
                  <a:latin typeface="Swiss 721 Roman"/>
                </a:endParaRPr>
              </a:p>
              <a:p>
                <a:r>
                  <a:rPr lang="en-GB" sz="3000" dirty="0" smtClean="0">
                    <a:solidFill>
                      <a:srgbClr val="4F5961"/>
                    </a:solidFill>
                    <a:latin typeface="Swiss 721 Roman"/>
                    <a:cs typeface="Swiss 721 Roman"/>
                  </a:rPr>
                  <a:t>A narrative review of hate crime literature identified that further qualitative research was needed to collect evidence that helps us to better understand how hate crime and harassment impacts upon the health and wellbeing of people with learning disabilities. </a:t>
                </a:r>
              </a:p>
              <a:p>
                <a:r>
                  <a:rPr lang="en-GB" sz="3000" dirty="0" smtClean="0">
                    <a:solidFill>
                      <a:srgbClr val="4F5961"/>
                    </a:solidFill>
                    <a:latin typeface="Swiss 721 Roman"/>
                  </a:rPr>
                  <a:t>We will undertake semi-structured interviews with adults with learning disabilities throughout Scotland.  We will also conduct interview with representatives from disabled people’s organisations and with representatives from Police Scotland. </a:t>
                </a:r>
                <a:endParaRPr lang="en-GB" sz="3000" dirty="0" smtClean="0">
                  <a:solidFill>
                    <a:srgbClr val="4F5961"/>
                  </a:solidFill>
                </a:endParaRPr>
              </a:p>
              <a:p>
                <a:pPr lvl="0"/>
                <a:endParaRPr lang="en-GB" sz="3200" dirty="0" smtClean="0">
                  <a:solidFill>
                    <a:srgbClr val="4F5961"/>
                  </a:solidFill>
                  <a:latin typeface="Swiss 721 Roman"/>
                  <a:cs typeface="Swiss 721 Roman"/>
                </a:endParaRPr>
              </a:p>
              <a:p>
                <a:endParaRPr lang="en-GB" sz="3200" dirty="0" smtClean="0">
                  <a:solidFill>
                    <a:srgbClr val="81C341"/>
                  </a:solidFill>
                  <a:latin typeface="Swiss 721 Roman"/>
                </a:endParaRPr>
              </a:p>
            </p:txBody>
          </p:sp>
          <p:cxnSp>
            <p:nvCxnSpPr>
              <p:cNvPr id="6" name="Straight Connector 5"/>
              <p:cNvCxnSpPr/>
              <p:nvPr/>
            </p:nvCxnSpPr>
            <p:spPr>
              <a:xfrm>
                <a:off x="19891926" y="9977991"/>
                <a:ext cx="20679445" cy="0"/>
              </a:xfrm>
              <a:prstGeom prst="line">
                <a:avLst/>
              </a:prstGeom>
              <a:ln>
                <a:solidFill>
                  <a:srgbClr val="81C341"/>
                </a:solidFill>
              </a:ln>
            </p:spPr>
            <p:style>
              <a:lnRef idx="1">
                <a:schemeClr val="accent1"/>
              </a:lnRef>
              <a:fillRef idx="0">
                <a:schemeClr val="accent1"/>
              </a:fillRef>
              <a:effectRef idx="0">
                <a:schemeClr val="accent1"/>
              </a:effectRef>
              <a:fontRef idx="minor">
                <a:schemeClr val="tx1"/>
              </a:fontRef>
            </p:style>
          </p:cxnSp>
        </p:grpSp>
        <p:pic>
          <p:nvPicPr>
            <p:cNvPr id="34" name="Picture 3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837411" y="8206664"/>
              <a:ext cx="2489819" cy="3913015"/>
            </a:xfrm>
            <a:prstGeom prst="rect">
              <a:avLst/>
            </a:prstGeom>
          </p:spPr>
        </p:pic>
      </p:grpSp>
      <p:pic>
        <p:nvPicPr>
          <p:cNvPr id="15" name="Picture 14" descr="Symbols Colour RGB_bars.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83779" y="16008528"/>
            <a:ext cx="2301768" cy="2301768"/>
          </a:xfrm>
          <a:prstGeom prst="rect">
            <a:avLst/>
          </a:prstGeom>
        </p:spPr>
      </p:pic>
      <p:pic>
        <p:nvPicPr>
          <p:cNvPr id="17" name="Picture 16" descr="Symbols Colour RGB_pencil.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342018" y="37933433"/>
            <a:ext cx="2238226" cy="2238226"/>
          </a:xfrm>
          <a:prstGeom prst="rect">
            <a:avLst/>
          </a:prstGeom>
        </p:spPr>
      </p:pic>
      <p:pic>
        <p:nvPicPr>
          <p:cNvPr id="18" name="Picture 17" descr="Symbols Colour RGB_pie chart.jpg"/>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382138" y="23218980"/>
            <a:ext cx="2198106" cy="2198106"/>
          </a:xfrm>
          <a:prstGeom prst="rect">
            <a:avLst/>
          </a:prstGeom>
        </p:spPr>
      </p:pic>
      <p:pic>
        <p:nvPicPr>
          <p:cNvPr id="38" name="Picture 3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413597" y="4816017"/>
            <a:ext cx="2143687" cy="1994686"/>
          </a:xfrm>
          <a:prstGeom prst="rect">
            <a:avLst/>
          </a:prstGeom>
        </p:spPr>
      </p:pic>
      <p:cxnSp>
        <p:nvCxnSpPr>
          <p:cNvPr id="41" name="Straight Connector 40"/>
          <p:cNvCxnSpPr/>
          <p:nvPr/>
        </p:nvCxnSpPr>
        <p:spPr>
          <a:xfrm>
            <a:off x="5867295" y="24444983"/>
            <a:ext cx="18098967" cy="0"/>
          </a:xfrm>
          <a:prstGeom prst="line">
            <a:avLst/>
          </a:prstGeom>
          <a:ln>
            <a:solidFill>
              <a:srgbClr val="0088CF"/>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5727603" y="38730123"/>
            <a:ext cx="8253795" cy="0"/>
          </a:xfrm>
          <a:prstGeom prst="line">
            <a:avLst/>
          </a:prstGeom>
          <a:ln>
            <a:solidFill>
              <a:srgbClr val="F99D2B"/>
            </a:solidFill>
          </a:ln>
        </p:spPr>
        <p:style>
          <a:lnRef idx="1">
            <a:schemeClr val="accent1"/>
          </a:lnRef>
          <a:fillRef idx="0">
            <a:schemeClr val="accent1"/>
          </a:fillRef>
          <a:effectRef idx="0">
            <a:schemeClr val="accent1"/>
          </a:effectRef>
          <a:fontRef idx="minor">
            <a:schemeClr val="tx1"/>
          </a:fontRef>
        </p:style>
      </p:cxnSp>
      <p:sp>
        <p:nvSpPr>
          <p:cNvPr id="89" name="TextBox 88"/>
          <p:cNvSpPr txBox="1"/>
          <p:nvPr/>
        </p:nvSpPr>
        <p:spPr>
          <a:xfrm>
            <a:off x="5612015" y="39110727"/>
            <a:ext cx="21433500" cy="2462213"/>
          </a:xfrm>
          <a:prstGeom prst="rect">
            <a:avLst/>
          </a:prstGeom>
          <a:noFill/>
        </p:spPr>
        <p:txBody>
          <a:bodyPr wrap="square" rtlCol="0">
            <a:spAutoFit/>
          </a:bodyPr>
          <a:lstStyle/>
          <a:p>
            <a:pPr defTabSz="4389438">
              <a:spcBef>
                <a:spcPct val="50000"/>
              </a:spcBef>
            </a:pPr>
            <a:r>
              <a:rPr lang="en-US" sz="1400" dirty="0"/>
              <a:t>Bisson, J. I., &amp; Shepherd, J. P. (1995). ‘Psychological reactions of victims of violent crimes.’ British Journal of Psychiatry, 167, 718-720; and Weaver, T. L., &amp; </a:t>
            </a:r>
            <a:r>
              <a:rPr lang="en-US" sz="1400" dirty="0" err="1"/>
              <a:t>Clum</a:t>
            </a:r>
            <a:r>
              <a:rPr lang="en-US" sz="1400" dirty="0"/>
              <a:t>, G. A. (1995). ‘Psychological distress associated with interpersonal violence: A </a:t>
            </a:r>
            <a:r>
              <a:rPr lang="en-US" sz="1400" dirty="0" err="1"/>
              <a:t>metaanalysis</a:t>
            </a:r>
            <a:r>
              <a:rPr lang="en-US" sz="1400" dirty="0"/>
              <a:t>.’ Clinical Psychological Review, 15, 115-140. </a:t>
            </a:r>
          </a:p>
          <a:p>
            <a:pPr defTabSz="4389438">
              <a:spcBef>
                <a:spcPct val="50000"/>
              </a:spcBef>
            </a:pPr>
            <a:r>
              <a:rPr lang="en-US" sz="1400" dirty="0" err="1"/>
              <a:t>Boeckmann</a:t>
            </a:r>
            <a:r>
              <a:rPr lang="en-US" sz="1400" dirty="0"/>
              <a:t>, R. J., &amp; Turpin-</a:t>
            </a:r>
            <a:r>
              <a:rPr lang="en-US" sz="1400" dirty="0" err="1"/>
              <a:t>Petrosino</a:t>
            </a:r>
            <a:r>
              <a:rPr lang="en-US" sz="1400" dirty="0"/>
              <a:t>, C. (2002). ‘Understanding the harm of hate crime.’ Journal of Social Issues, 58(2), 207-226. </a:t>
            </a:r>
          </a:p>
          <a:p>
            <a:pPr defTabSz="4389438">
              <a:spcBef>
                <a:spcPct val="50000"/>
              </a:spcBef>
            </a:pPr>
            <a:r>
              <a:rPr lang="en-GB" altLang="en-US" sz="1400" dirty="0"/>
              <a:t>EHRC (2011) Hidden in Plain Sight: Inquiry into disability related harassment</a:t>
            </a:r>
            <a:r>
              <a:rPr lang="en-US" altLang="en-US" sz="1400" dirty="0"/>
              <a:t>.</a:t>
            </a:r>
            <a:endParaRPr lang="en-GB" altLang="en-US" sz="1400" dirty="0"/>
          </a:p>
          <a:p>
            <a:pPr defTabSz="4389438">
              <a:spcBef>
                <a:spcPct val="50000"/>
              </a:spcBef>
            </a:pPr>
            <a:r>
              <a:rPr lang="en-US" sz="1400" dirty="0" err="1"/>
              <a:t>Herek</a:t>
            </a:r>
            <a:r>
              <a:rPr lang="en-US" sz="1400" dirty="0"/>
              <a:t>, G. M., Gillis, J. R., &amp; Cogan, J. C. (1999). ‘Psychological sequelae of hate crime victimization among lesbian, gay, and bisexual adults.’ Journal of Consulting and Clinical Psychology, 67, 945-951; and </a:t>
            </a:r>
            <a:r>
              <a:rPr lang="en-US" sz="1400" dirty="0" err="1"/>
              <a:t>Sullaway</a:t>
            </a:r>
            <a:r>
              <a:rPr lang="en-US" sz="1400" dirty="0"/>
              <a:t>, M. (2004). ‘Psychological perspectives on hate crime laws.’ Psychology, Public Policy, and Law, 10(3), 250-292 </a:t>
            </a:r>
            <a:endParaRPr lang="en-GB" altLang="en-US" sz="1400" dirty="0"/>
          </a:p>
          <a:p>
            <a:pPr defTabSz="4389438">
              <a:spcBef>
                <a:spcPct val="50000"/>
              </a:spcBef>
            </a:pPr>
            <a:r>
              <a:rPr lang="en-US" sz="1400" dirty="0"/>
              <a:t>Hughes, Karen, et al. "Prevalence and risk of violence against adults with disabilities: a systematic review and meta-analysis of observational </a:t>
            </a:r>
            <a:r>
              <a:rPr lang="en-US" sz="1400" dirty="0" err="1"/>
              <a:t>studies."</a:t>
            </a:r>
            <a:r>
              <a:rPr lang="en-US" sz="1400" i="1" dirty="0" err="1"/>
              <a:t>Lancet</a:t>
            </a:r>
            <a:r>
              <a:rPr lang="en-US" sz="1400" dirty="0"/>
              <a:t> 379.9826 (2012): 1621-1629.</a:t>
            </a:r>
          </a:p>
          <a:p>
            <a:pPr defTabSz="4389438">
              <a:spcBef>
                <a:spcPct val="50000"/>
              </a:spcBef>
            </a:pPr>
            <a:r>
              <a:rPr lang="en-US" sz="1400" dirty="0"/>
              <a:t>Mencap (2000) Living in Fear: The Need to Combat Bullying of People with a Learning Disability. London, Mencap</a:t>
            </a:r>
          </a:p>
          <a:p>
            <a:pPr defTabSz="4389438">
              <a:spcBef>
                <a:spcPct val="50000"/>
              </a:spcBef>
            </a:pPr>
            <a:r>
              <a:rPr lang="en-US" sz="1400" dirty="0"/>
              <a:t>Roulstone, Alan, and Hannah Mason-</a:t>
            </a:r>
            <a:r>
              <a:rPr lang="en-US" sz="1400" dirty="0" err="1"/>
              <a:t>Bish</a:t>
            </a:r>
            <a:r>
              <a:rPr lang="en-US" sz="1400" dirty="0"/>
              <a:t>. </a:t>
            </a:r>
            <a:r>
              <a:rPr lang="en-US" sz="1400" i="1" dirty="0"/>
              <a:t>Disability, hate crime and violence</a:t>
            </a:r>
            <a:r>
              <a:rPr lang="en-US" sz="1400" dirty="0"/>
              <a:t>. Routledge, 2012.</a:t>
            </a:r>
            <a:endParaRPr lang="en-US" altLang="en-US" sz="1400" dirty="0"/>
          </a:p>
        </p:txBody>
      </p:sp>
      <p:pic>
        <p:nvPicPr>
          <p:cNvPr id="1026" name="Picture 2" descr="J:\HW\MHW\SLDO\TEAM\Branding\Logos\SLDO Logos\JPG\SLDO LOGOS RGB_Secondary.jp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26507148" y="-27645"/>
            <a:ext cx="3599688" cy="359968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J:\HW\MHW\SLDO\TEAM\Branding\Logos\Partner logos\UoG Logo.jp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26790784" y="3189872"/>
            <a:ext cx="2161032" cy="923544"/>
          </a:xfrm>
          <a:prstGeom prst="rect">
            <a:avLst/>
          </a:prstGeom>
          <a:noFill/>
          <a:extLst>
            <a:ext uri="{909E8E84-426E-40DD-AFC4-6F175D3DCCD1}">
              <a14:hiddenFill xmlns:a14="http://schemas.microsoft.com/office/drawing/2010/main">
                <a:solidFill>
                  <a:srgbClr val="FFFFFF"/>
                </a:solidFill>
              </a14:hiddenFill>
            </a:ext>
          </a:extLst>
        </p:spPr>
      </p:pic>
      <p:sp>
        <p:nvSpPr>
          <p:cNvPr id="4" name="Rounded Rectangle 3"/>
          <p:cNvSpPr/>
          <p:nvPr/>
        </p:nvSpPr>
        <p:spPr>
          <a:xfrm>
            <a:off x="5478893" y="25281664"/>
            <a:ext cx="23577391" cy="7019707"/>
          </a:xfrm>
          <a:prstGeom prst="roundRect">
            <a:avLst/>
          </a:prstGeom>
          <a:solidFill>
            <a:srgbClr val="F99D2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600" dirty="0">
              <a:solidFill>
                <a:schemeClr val="bg1"/>
              </a:solidFill>
            </a:endParaRPr>
          </a:p>
        </p:txBody>
      </p:sp>
      <p:sp>
        <p:nvSpPr>
          <p:cNvPr id="7" name="TextBox 6"/>
          <p:cNvSpPr txBox="1"/>
          <p:nvPr/>
        </p:nvSpPr>
        <p:spPr>
          <a:xfrm>
            <a:off x="5978558" y="26160029"/>
            <a:ext cx="21317502" cy="5262979"/>
          </a:xfrm>
          <a:prstGeom prst="rect">
            <a:avLst/>
          </a:prstGeom>
          <a:noFill/>
        </p:spPr>
        <p:txBody>
          <a:bodyPr wrap="square" rtlCol="0">
            <a:spAutoFit/>
          </a:bodyPr>
          <a:lstStyle/>
          <a:p>
            <a:pPr marL="457200" indent="-457200" defTabSz="4389438">
              <a:spcBef>
                <a:spcPct val="50000"/>
              </a:spcBef>
              <a:buFont typeface="Arial" panose="020B0604020202020204" pitchFamily="34" charset="0"/>
              <a:buChar char="•"/>
            </a:pPr>
            <a:r>
              <a:rPr lang="en-GB" sz="3200" dirty="0">
                <a:solidFill>
                  <a:schemeClr val="bg1"/>
                </a:solidFill>
              </a:rPr>
              <a:t>Health is a state of complete physical, mental and social well-being, and not merely the absence of disease or </a:t>
            </a:r>
            <a:r>
              <a:rPr lang="en-GB" sz="3200" dirty="0" smtClean="0">
                <a:solidFill>
                  <a:schemeClr val="bg1"/>
                </a:solidFill>
              </a:rPr>
              <a:t>infirmity’ WHO </a:t>
            </a:r>
            <a:r>
              <a:rPr lang="en-GB" sz="3200" dirty="0">
                <a:solidFill>
                  <a:schemeClr val="bg1"/>
                </a:solidFill>
              </a:rPr>
              <a:t>Constitution </a:t>
            </a:r>
            <a:r>
              <a:rPr lang="en-GB" sz="3200" dirty="0" smtClean="0">
                <a:solidFill>
                  <a:schemeClr val="bg1"/>
                </a:solidFill>
              </a:rPr>
              <a:t>1948</a:t>
            </a:r>
          </a:p>
          <a:p>
            <a:pPr marL="457200" indent="-457200" defTabSz="4389438">
              <a:spcBef>
                <a:spcPct val="50000"/>
              </a:spcBef>
              <a:buFont typeface="Arial" panose="020B0604020202020204" pitchFamily="34" charset="0"/>
              <a:buChar char="•"/>
            </a:pPr>
            <a:r>
              <a:rPr lang="en-GB" sz="3200" dirty="0">
                <a:solidFill>
                  <a:schemeClr val="bg1"/>
                </a:solidFill>
              </a:rPr>
              <a:t>Victims of hate crime have a higher risk of psychological distress than victims of non-hate motivated crimes (</a:t>
            </a:r>
            <a:r>
              <a:rPr lang="en-GB" sz="3200" dirty="0" err="1">
                <a:solidFill>
                  <a:schemeClr val="bg1"/>
                </a:solidFill>
              </a:rPr>
              <a:t>Herek</a:t>
            </a:r>
            <a:r>
              <a:rPr lang="en-GB" sz="3200" dirty="0">
                <a:solidFill>
                  <a:schemeClr val="bg1"/>
                </a:solidFill>
              </a:rPr>
              <a:t> et al. </a:t>
            </a:r>
            <a:r>
              <a:rPr lang="en-GB" sz="3200" dirty="0" smtClean="0">
                <a:solidFill>
                  <a:schemeClr val="bg1"/>
                </a:solidFill>
              </a:rPr>
              <a:t>1999</a:t>
            </a:r>
          </a:p>
          <a:p>
            <a:pPr marL="457200" indent="-457200" defTabSz="4389438">
              <a:spcBef>
                <a:spcPct val="50000"/>
              </a:spcBef>
              <a:buFont typeface="Arial" panose="020B0604020202020204" pitchFamily="34" charset="0"/>
              <a:buChar char="•"/>
            </a:pPr>
            <a:r>
              <a:rPr lang="en-GB" sz="3200" dirty="0">
                <a:solidFill>
                  <a:schemeClr val="bg1"/>
                </a:solidFill>
              </a:rPr>
              <a:t>This distress can include anxiety, depression and post-traumatic stress disorder (Bisson &amp; Shepherd 1995). </a:t>
            </a:r>
          </a:p>
          <a:p>
            <a:pPr marL="457200" indent="-457200" defTabSz="4389438">
              <a:spcBef>
                <a:spcPct val="50000"/>
              </a:spcBef>
              <a:buFont typeface="Arial" panose="020B0604020202020204" pitchFamily="34" charset="0"/>
              <a:buChar char="•"/>
            </a:pPr>
            <a:r>
              <a:rPr lang="en-GB" sz="3200" dirty="0">
                <a:solidFill>
                  <a:schemeClr val="bg1"/>
                </a:solidFill>
              </a:rPr>
              <a:t>Disabled people are more likely to become withdrawn and isolated from support networks (EHRC 2011)</a:t>
            </a:r>
          </a:p>
          <a:p>
            <a:pPr marL="457200" indent="-457200" defTabSz="4389438">
              <a:spcBef>
                <a:spcPct val="50000"/>
              </a:spcBef>
              <a:buFont typeface="Arial" panose="020B0604020202020204" pitchFamily="34" charset="0"/>
              <a:buChar char="•"/>
            </a:pPr>
            <a:r>
              <a:rPr lang="en-GB" sz="3200" dirty="0">
                <a:solidFill>
                  <a:schemeClr val="bg1"/>
                </a:solidFill>
              </a:rPr>
              <a:t>Victims of hate crime and members of that targeted community can increase fear and depression (</a:t>
            </a:r>
            <a:r>
              <a:rPr lang="en-GB" sz="3200" dirty="0" err="1">
                <a:solidFill>
                  <a:schemeClr val="bg1"/>
                </a:solidFill>
              </a:rPr>
              <a:t>Boeckmann</a:t>
            </a:r>
            <a:r>
              <a:rPr lang="en-GB" sz="3200" dirty="0">
                <a:solidFill>
                  <a:schemeClr val="bg1"/>
                </a:solidFill>
              </a:rPr>
              <a:t> &amp; Turpin-</a:t>
            </a:r>
            <a:r>
              <a:rPr lang="en-GB" sz="3200" dirty="0" err="1">
                <a:solidFill>
                  <a:schemeClr val="bg1"/>
                </a:solidFill>
              </a:rPr>
              <a:t>Petrosino</a:t>
            </a:r>
            <a:r>
              <a:rPr lang="en-GB" sz="3200" dirty="0">
                <a:solidFill>
                  <a:schemeClr val="bg1"/>
                </a:solidFill>
              </a:rPr>
              <a:t> 2002). </a:t>
            </a:r>
          </a:p>
          <a:p>
            <a:pPr marL="457200" indent="-457200" defTabSz="4389438">
              <a:spcBef>
                <a:spcPct val="50000"/>
              </a:spcBef>
              <a:buFont typeface="Arial" panose="020B0604020202020204" pitchFamily="34" charset="0"/>
              <a:buChar char="•"/>
            </a:pPr>
            <a:r>
              <a:rPr lang="en-GB" sz="3200" dirty="0">
                <a:solidFill>
                  <a:schemeClr val="bg1"/>
                </a:solidFill>
              </a:rPr>
              <a:t>In extreme cases hate crime can result in death of the victim (Roulstone &amp; Mason-</a:t>
            </a:r>
            <a:r>
              <a:rPr lang="en-GB" sz="3200" dirty="0" err="1">
                <a:solidFill>
                  <a:schemeClr val="bg1"/>
                </a:solidFill>
              </a:rPr>
              <a:t>Bish</a:t>
            </a:r>
            <a:r>
              <a:rPr lang="en-GB" sz="3200" dirty="0">
                <a:solidFill>
                  <a:schemeClr val="bg1"/>
                </a:solidFill>
              </a:rPr>
              <a:t> 2012</a:t>
            </a:r>
            <a:endParaRPr lang="en-US" sz="3200" dirty="0">
              <a:solidFill>
                <a:schemeClr val="bg1"/>
              </a:solidFill>
            </a:endParaRPr>
          </a:p>
        </p:txBody>
      </p:sp>
      <p:sp>
        <p:nvSpPr>
          <p:cNvPr id="10" name="Rounded Rectangle 9"/>
          <p:cNvSpPr/>
          <p:nvPr/>
        </p:nvSpPr>
        <p:spPr>
          <a:xfrm>
            <a:off x="5368759" y="10991884"/>
            <a:ext cx="23524709" cy="5016644"/>
          </a:xfrm>
          <a:prstGeom prst="roundRect">
            <a:avLst/>
          </a:prstGeom>
          <a:solidFill>
            <a:srgbClr val="81C34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buFont typeface="Arial" panose="020B0604020202020204" pitchFamily="34" charset="0"/>
              <a:buChar char="•"/>
            </a:pPr>
            <a:r>
              <a:rPr lang="en-GB" sz="3200" dirty="0" smtClean="0">
                <a:latin typeface="Swiss 721"/>
              </a:rPr>
              <a:t>1.9 </a:t>
            </a:r>
            <a:r>
              <a:rPr lang="en-GB" sz="3200" dirty="0">
                <a:latin typeface="Swiss 721"/>
              </a:rPr>
              <a:t>million disabled people were victims of hate crime in the UK between 2009 and 2010 (EHRC 2011)</a:t>
            </a:r>
          </a:p>
          <a:p>
            <a:pPr marL="457200" indent="-457200">
              <a:buFont typeface="Arial" panose="020B0604020202020204" pitchFamily="34" charset="0"/>
              <a:buChar char="•"/>
            </a:pPr>
            <a:r>
              <a:rPr lang="en-GB" sz="3200" dirty="0" smtClean="0">
                <a:solidFill>
                  <a:schemeClr val="bg1"/>
                </a:solidFill>
                <a:latin typeface="Swiss 721"/>
              </a:rPr>
              <a:t>Reported </a:t>
            </a:r>
            <a:r>
              <a:rPr lang="en-GB" sz="3200" dirty="0">
                <a:solidFill>
                  <a:schemeClr val="bg1"/>
                </a:solidFill>
                <a:latin typeface="Swiss 721"/>
              </a:rPr>
              <a:t>hate crime charges rose by 20% in 2015 (Crown Office and Procurator Fiscal Services)</a:t>
            </a:r>
          </a:p>
          <a:p>
            <a:pPr marL="457200" indent="-457200">
              <a:buFont typeface="Arial" panose="020B0604020202020204" pitchFamily="34" charset="0"/>
              <a:buChar char="•"/>
            </a:pPr>
            <a:r>
              <a:rPr lang="en-GB" sz="3200" dirty="0" smtClean="0">
                <a:solidFill>
                  <a:schemeClr val="bg1"/>
                </a:solidFill>
                <a:latin typeface="Swiss 721"/>
              </a:rPr>
              <a:t>88</a:t>
            </a:r>
            <a:r>
              <a:rPr lang="en-GB" sz="3200" dirty="0">
                <a:solidFill>
                  <a:schemeClr val="bg1"/>
                </a:solidFill>
                <a:latin typeface="Swiss 721"/>
              </a:rPr>
              <a:t>% of people with a learning disability had experienced hate crime and 66% of those identified as </a:t>
            </a:r>
            <a:r>
              <a:rPr lang="en-GB" sz="3200" dirty="0" smtClean="0">
                <a:solidFill>
                  <a:schemeClr val="bg1"/>
                </a:solidFill>
                <a:latin typeface="Swiss 721"/>
              </a:rPr>
              <a:t>being frequent victims.</a:t>
            </a:r>
          </a:p>
          <a:p>
            <a:pPr marL="457200" indent="-457200">
              <a:buFont typeface="Arial" panose="020B0604020202020204" pitchFamily="34" charset="0"/>
              <a:buChar char="•"/>
            </a:pPr>
            <a:r>
              <a:rPr lang="en-GB" sz="3200" dirty="0" smtClean="0">
                <a:latin typeface="Swiss 721"/>
              </a:rPr>
              <a:t>Of </a:t>
            </a:r>
            <a:r>
              <a:rPr lang="en-GB" sz="3200" dirty="0">
                <a:latin typeface="Swiss 721"/>
              </a:rPr>
              <a:t>that 66% a third experienced harassment on a daily or weekly basis (Mencap 2000)</a:t>
            </a:r>
          </a:p>
          <a:p>
            <a:pPr marL="457200" indent="-457200">
              <a:buFont typeface="Arial" panose="020B0604020202020204" pitchFamily="34" charset="0"/>
              <a:buChar char="•"/>
            </a:pPr>
            <a:r>
              <a:rPr lang="en-GB" sz="3200" dirty="0" smtClean="0">
                <a:latin typeface="Swiss 721"/>
              </a:rPr>
              <a:t>Evidence </a:t>
            </a:r>
            <a:r>
              <a:rPr lang="en-GB" sz="3200" dirty="0">
                <a:latin typeface="Swiss 721"/>
              </a:rPr>
              <a:t>suggests that people with a learning disability may be more likely to be victims of hate crime than other disabled   </a:t>
            </a:r>
            <a:r>
              <a:rPr lang="en-GB" sz="3200" dirty="0" smtClean="0">
                <a:latin typeface="Swiss 721"/>
              </a:rPr>
              <a:t>    people </a:t>
            </a:r>
            <a:r>
              <a:rPr lang="en-GB" sz="3200" dirty="0">
                <a:latin typeface="Swiss 721"/>
              </a:rPr>
              <a:t>and are less likely to report hate crime and violence due to social barriers  (Hughes et al. 2012</a:t>
            </a:r>
            <a:endParaRPr lang="en-GB" sz="3200" b="1" dirty="0">
              <a:solidFill>
                <a:schemeClr val="bg1">
                  <a:lumMod val="50000"/>
                </a:schemeClr>
              </a:solidFill>
              <a:latin typeface="Swiss 721"/>
            </a:endParaRPr>
          </a:p>
        </p:txBody>
      </p:sp>
      <p:pic>
        <p:nvPicPr>
          <p:cNvPr id="36" name="Picture 35" descr="Symbols Colour RGB_bars.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310247" y="32845154"/>
            <a:ext cx="2301768" cy="2301768"/>
          </a:xfrm>
          <a:prstGeom prst="rect">
            <a:avLst/>
          </a:prstGeom>
        </p:spPr>
      </p:pic>
      <p:sp>
        <p:nvSpPr>
          <p:cNvPr id="13" name="TextBox 12"/>
          <p:cNvSpPr txBox="1"/>
          <p:nvPr/>
        </p:nvSpPr>
        <p:spPr>
          <a:xfrm>
            <a:off x="5978558" y="32845154"/>
            <a:ext cx="22752853" cy="6370975"/>
          </a:xfrm>
          <a:prstGeom prst="rect">
            <a:avLst/>
          </a:prstGeom>
          <a:noFill/>
        </p:spPr>
        <p:txBody>
          <a:bodyPr wrap="square" rtlCol="0">
            <a:spAutoFit/>
          </a:bodyPr>
          <a:lstStyle/>
          <a:p>
            <a:r>
              <a:rPr lang="en-GB" sz="3600" b="1" dirty="0" smtClean="0">
                <a:solidFill>
                  <a:schemeClr val="bg1">
                    <a:lumMod val="50000"/>
                  </a:schemeClr>
                </a:solidFill>
                <a:latin typeface="Swiss 721"/>
              </a:rPr>
              <a:t>Discussion</a:t>
            </a:r>
          </a:p>
          <a:p>
            <a:endParaRPr lang="en-GB" sz="3600" b="1" dirty="0" smtClean="0">
              <a:solidFill>
                <a:schemeClr val="bg1">
                  <a:lumMod val="50000"/>
                </a:schemeClr>
              </a:solidFill>
              <a:latin typeface="Swiss 721"/>
            </a:endParaRPr>
          </a:p>
          <a:p>
            <a:pPr marL="457200" indent="-457200">
              <a:buFont typeface="Arial" panose="020B0604020202020204" pitchFamily="34" charset="0"/>
              <a:buChar char="•"/>
            </a:pPr>
            <a:r>
              <a:rPr lang="en-US" sz="3000" dirty="0" smtClean="0">
                <a:latin typeface="Swiss 721"/>
              </a:rPr>
              <a:t>Health inequalities result from social inequalities. Action on health inequalities requires action across all the social determinants of health’ </a:t>
            </a:r>
            <a:r>
              <a:rPr lang="en-GB" sz="3000" dirty="0" smtClean="0">
                <a:latin typeface="Swiss 721"/>
              </a:rPr>
              <a:t>(Fair Society, Healthy Lives, The Marmot Review 2010)</a:t>
            </a:r>
          </a:p>
          <a:p>
            <a:pPr marL="457200" indent="-457200">
              <a:buFont typeface="Arial" panose="020B0604020202020204" pitchFamily="34" charset="0"/>
              <a:buChar char="•"/>
            </a:pPr>
            <a:r>
              <a:rPr lang="en-US" sz="3000" dirty="0">
                <a:latin typeface="Swiss 721"/>
              </a:rPr>
              <a:t>Understanding </a:t>
            </a:r>
            <a:r>
              <a:rPr lang="en-US" sz="3000" dirty="0" smtClean="0">
                <a:latin typeface="Swiss 721"/>
              </a:rPr>
              <a:t>of the magnitude </a:t>
            </a:r>
            <a:r>
              <a:rPr lang="en-US" sz="3000" dirty="0">
                <a:latin typeface="Swiss 721"/>
              </a:rPr>
              <a:t>of violence against affected groups is the first step in the public health approach to violence prevention’</a:t>
            </a:r>
          </a:p>
          <a:p>
            <a:r>
              <a:rPr lang="en-GB" sz="3000" dirty="0" smtClean="0">
                <a:latin typeface="Swiss 721"/>
              </a:rPr>
              <a:t>      (</a:t>
            </a:r>
            <a:r>
              <a:rPr lang="en-GB" sz="3000" dirty="0">
                <a:latin typeface="Swiss 721"/>
              </a:rPr>
              <a:t>Hughes et al. 2012</a:t>
            </a:r>
            <a:r>
              <a:rPr lang="en-GB" sz="3000" dirty="0" smtClean="0">
                <a:latin typeface="Swiss 721"/>
              </a:rPr>
              <a:t>)</a:t>
            </a:r>
          </a:p>
          <a:p>
            <a:pPr marL="457200" indent="-457200">
              <a:buFont typeface="Arial" panose="020B0604020202020204" pitchFamily="34" charset="0"/>
              <a:buChar char="•"/>
            </a:pPr>
            <a:r>
              <a:rPr lang="en-GB" sz="3000" dirty="0" smtClean="0">
                <a:latin typeface="Swiss 721"/>
              </a:rPr>
              <a:t>It </a:t>
            </a:r>
            <a:r>
              <a:rPr lang="en-GB" sz="3000" dirty="0">
                <a:latin typeface="Swiss 721"/>
              </a:rPr>
              <a:t>is essential to recognise that role that hate crime and targeted harassment plays in reducing life-chances and healthy outcomes for people with learning disabilities</a:t>
            </a:r>
            <a:r>
              <a:rPr lang="en-GB" sz="3000" dirty="0" smtClean="0">
                <a:latin typeface="Swiss 721"/>
              </a:rPr>
              <a:t>.</a:t>
            </a:r>
          </a:p>
          <a:p>
            <a:endParaRPr lang="en-GB" sz="3200" b="1" dirty="0" smtClean="0">
              <a:solidFill>
                <a:srgbClr val="0070C0"/>
              </a:solidFill>
            </a:endParaRPr>
          </a:p>
          <a:p>
            <a:endParaRPr lang="en-GB" sz="3200" b="1" dirty="0" smtClean="0">
              <a:solidFill>
                <a:srgbClr val="0070C0"/>
              </a:solidFill>
            </a:endParaRPr>
          </a:p>
          <a:p>
            <a:endParaRPr lang="en-GB" sz="3200" b="1" dirty="0" smtClean="0">
              <a:solidFill>
                <a:srgbClr val="0070C0"/>
              </a:solidFill>
            </a:endParaRPr>
          </a:p>
          <a:p>
            <a:endParaRPr lang="en-GB" sz="3000" dirty="0"/>
          </a:p>
        </p:txBody>
      </p:sp>
      <p:cxnSp>
        <p:nvCxnSpPr>
          <p:cNvPr id="21" name="Straight Connector 20"/>
          <p:cNvCxnSpPr/>
          <p:nvPr/>
        </p:nvCxnSpPr>
        <p:spPr>
          <a:xfrm flipV="1">
            <a:off x="5978558" y="33580552"/>
            <a:ext cx="19442322" cy="63062"/>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5727603" y="17159413"/>
            <a:ext cx="18238659" cy="0"/>
          </a:xfrm>
          <a:prstGeom prst="line">
            <a:avLst/>
          </a:prstGeom>
          <a:ln>
            <a:solidFill>
              <a:srgbClr val="0088CF"/>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588</TotalTime>
  <Words>899</Words>
  <Application>Microsoft Office PowerPoint</Application>
  <PresentationFormat>Custom</PresentationFormat>
  <Paragraphs>55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University of Glasgow</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Ewelina Rydzewska</dc:creator>
  <cp:lastModifiedBy>Phillippa Wiseman</cp:lastModifiedBy>
  <cp:revision>105</cp:revision>
  <dcterms:created xsi:type="dcterms:W3CDTF">2015-10-26T11:13:00Z</dcterms:created>
  <dcterms:modified xsi:type="dcterms:W3CDTF">2017-05-04T14:17:51Z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2057-10.1.0.5798</vt:lpwstr>
  </property>
</Properties>
</file>