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30275213" cy="42803763"/>
  <p:notesSz cx="9144000" cy="6858000"/>
  <p:defaultTextStyle>
    <a:defPPr>
      <a:defRPr lang="en-US"/>
    </a:defPPr>
    <a:lvl1pPr marL="0" algn="l" defTabSz="3507105" rtl="0" eaLnBrk="1" latinLnBrk="0" hangingPunct="1">
      <a:defRPr sz="6905" kern="1200">
        <a:solidFill>
          <a:schemeClr val="tx1"/>
        </a:solidFill>
        <a:latin typeface="+mn-lt"/>
        <a:ea typeface="+mn-ea"/>
        <a:cs typeface="+mn-cs"/>
      </a:defRPr>
    </a:lvl1pPr>
    <a:lvl2pPr marL="1753870" algn="l" defTabSz="3507105" rtl="0" eaLnBrk="1" latinLnBrk="0" hangingPunct="1">
      <a:defRPr sz="6905" kern="1200">
        <a:solidFill>
          <a:schemeClr val="tx1"/>
        </a:solidFill>
        <a:latin typeface="+mn-lt"/>
        <a:ea typeface="+mn-ea"/>
        <a:cs typeface="+mn-cs"/>
      </a:defRPr>
    </a:lvl2pPr>
    <a:lvl3pPr marL="3507740" algn="l" defTabSz="3507105" rtl="0" eaLnBrk="1" latinLnBrk="0" hangingPunct="1">
      <a:defRPr sz="6905" kern="1200">
        <a:solidFill>
          <a:schemeClr val="tx1"/>
        </a:solidFill>
        <a:latin typeface="+mn-lt"/>
        <a:ea typeface="+mn-ea"/>
        <a:cs typeface="+mn-cs"/>
      </a:defRPr>
    </a:lvl3pPr>
    <a:lvl4pPr marL="5261610" algn="l" defTabSz="3507105" rtl="0" eaLnBrk="1" latinLnBrk="0" hangingPunct="1">
      <a:defRPr sz="6905" kern="1200">
        <a:solidFill>
          <a:schemeClr val="tx1"/>
        </a:solidFill>
        <a:latin typeface="+mn-lt"/>
        <a:ea typeface="+mn-ea"/>
        <a:cs typeface="+mn-cs"/>
      </a:defRPr>
    </a:lvl4pPr>
    <a:lvl5pPr marL="7015480" algn="l" defTabSz="3507105" rtl="0" eaLnBrk="1" latinLnBrk="0" hangingPunct="1">
      <a:defRPr sz="6905" kern="1200">
        <a:solidFill>
          <a:schemeClr val="tx1"/>
        </a:solidFill>
        <a:latin typeface="+mn-lt"/>
        <a:ea typeface="+mn-ea"/>
        <a:cs typeface="+mn-cs"/>
      </a:defRPr>
    </a:lvl5pPr>
    <a:lvl6pPr marL="8769350" algn="l" defTabSz="3507105" rtl="0" eaLnBrk="1" latinLnBrk="0" hangingPunct="1">
      <a:defRPr sz="6905" kern="1200">
        <a:solidFill>
          <a:schemeClr val="tx1"/>
        </a:solidFill>
        <a:latin typeface="+mn-lt"/>
        <a:ea typeface="+mn-ea"/>
        <a:cs typeface="+mn-cs"/>
      </a:defRPr>
    </a:lvl6pPr>
    <a:lvl7pPr marL="10523220" algn="l" defTabSz="3507105" rtl="0" eaLnBrk="1" latinLnBrk="0" hangingPunct="1">
      <a:defRPr sz="6905" kern="1200">
        <a:solidFill>
          <a:schemeClr val="tx1"/>
        </a:solidFill>
        <a:latin typeface="+mn-lt"/>
        <a:ea typeface="+mn-ea"/>
        <a:cs typeface="+mn-cs"/>
      </a:defRPr>
    </a:lvl7pPr>
    <a:lvl8pPr marL="12277090" algn="l" defTabSz="3507105" rtl="0" eaLnBrk="1" latinLnBrk="0" hangingPunct="1">
      <a:defRPr sz="6905" kern="1200">
        <a:solidFill>
          <a:schemeClr val="tx1"/>
        </a:solidFill>
        <a:latin typeface="+mn-lt"/>
        <a:ea typeface="+mn-ea"/>
        <a:cs typeface="+mn-cs"/>
      </a:defRPr>
    </a:lvl8pPr>
    <a:lvl9pPr marL="14030960" algn="l" defTabSz="3507105" rtl="0" eaLnBrk="1" latinLnBrk="0" hangingPunct="1">
      <a:defRPr sz="6905"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3481">
          <p15:clr>
            <a:srgbClr val="A4A3A4"/>
          </p15:clr>
        </p15:guide>
        <p15:guide id="2" pos="9525">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borah Kinnear" initials="DK" lastIdx="4"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1C341"/>
    <a:srgbClr val="0088CF"/>
    <a:srgbClr val="F99D2B"/>
    <a:srgbClr val="4F59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987" autoAdjust="0"/>
    <p:restoredTop sz="99161" autoAdjust="0"/>
  </p:normalViewPr>
  <p:slideViewPr>
    <p:cSldViewPr snapToGrid="0">
      <p:cViewPr>
        <p:scale>
          <a:sx n="30" d="100"/>
          <a:sy n="30" d="100"/>
        </p:scale>
        <p:origin x="-2814" y="-72"/>
      </p:cViewPr>
      <p:guideLst>
        <p:guide orient="horz" pos="13481"/>
        <p:guide pos="952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4673AC7F-3980-4035-B399-99AB16B2BBA2}" type="datetimeFigureOut">
              <a:rPr lang="en-GB" smtClean="0"/>
              <a:t>04/05/2017</a:t>
            </a:fld>
            <a:endParaRPr lang="en-GB"/>
          </a:p>
        </p:txBody>
      </p:sp>
      <p:sp>
        <p:nvSpPr>
          <p:cNvPr id="4" name="Slide Image Placeholder 3"/>
          <p:cNvSpPr>
            <a:spLocks noGrp="1" noRot="1" noChangeAspect="1"/>
          </p:cNvSpPr>
          <p:nvPr>
            <p:ph type="sldImg" idx="2"/>
          </p:nvPr>
        </p:nvSpPr>
        <p:spPr>
          <a:xfrm>
            <a:off x="3662363" y="514350"/>
            <a:ext cx="1819275" cy="25717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C93F9290-604B-4244-BC18-350432E10A45}" type="slidenum">
              <a:rPr lang="en-GB" smtClean="0"/>
              <a:t>‹#›</a:t>
            </a:fld>
            <a:endParaRPr lang="en-GB"/>
          </a:p>
        </p:txBody>
      </p:sp>
    </p:spTree>
    <p:extLst>
      <p:ext uri="{BB962C8B-B14F-4D97-AF65-F5344CB8AC3E}">
        <p14:creationId xmlns:p14="http://schemas.microsoft.com/office/powerpoint/2010/main" val="27091180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93F9290-604B-4244-BC18-350432E10A45}" type="slidenum">
              <a:rPr lang="en-GB" smtClean="0"/>
              <a:t>1</a:t>
            </a:fld>
            <a:endParaRPr lang="en-GB"/>
          </a:p>
        </p:txBody>
      </p:sp>
    </p:spTree>
    <p:extLst>
      <p:ext uri="{BB962C8B-B14F-4D97-AF65-F5344CB8AC3E}">
        <p14:creationId xmlns:p14="http://schemas.microsoft.com/office/powerpoint/2010/main" val="234801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en-US" smtClean="0"/>
              <a:t>Click to edit Master title style</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5"/>
            </a:lvl1pPr>
            <a:lvl2pPr marL="1513840" indent="0" algn="ctr">
              <a:buNone/>
              <a:defRPr sz="6620"/>
            </a:lvl2pPr>
            <a:lvl3pPr marL="3027680" indent="0" algn="ctr">
              <a:buNone/>
              <a:defRPr sz="5960"/>
            </a:lvl3pPr>
            <a:lvl4pPr marL="4541520" indent="0" algn="ctr">
              <a:buNone/>
              <a:defRPr sz="5295"/>
            </a:lvl4pPr>
            <a:lvl5pPr marL="6054725" indent="0" algn="ctr">
              <a:buNone/>
              <a:defRPr sz="5295"/>
            </a:lvl5pPr>
            <a:lvl6pPr marL="7568565" indent="0" algn="ctr">
              <a:buNone/>
              <a:defRPr sz="5295"/>
            </a:lvl6pPr>
            <a:lvl7pPr marL="9082405" indent="0" algn="ctr">
              <a:buNone/>
              <a:defRPr sz="5295"/>
            </a:lvl7pPr>
            <a:lvl8pPr marL="10596245" indent="0" algn="ctr">
              <a:buNone/>
              <a:defRPr sz="5295"/>
            </a:lvl8pPr>
            <a:lvl9pPr marL="12110085" indent="0" algn="ctr">
              <a:buNone/>
              <a:defRPr sz="5295"/>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06EB75B-2576-43B1-BAFA-58BA296775C2}" type="datetimeFigureOut">
              <a:rPr lang="en-GB" smtClean="0"/>
              <a:t>04/05/2017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4EE55B-7AF5-4717-84FD-4C4CE83358A2}"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06EB75B-2576-43B1-BAFA-58BA296775C2}" type="datetimeFigureOut">
              <a:rPr lang="en-GB" smtClean="0"/>
              <a:t>04/05/2017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4EE55B-7AF5-4717-84FD-4C4CE83358A2}"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06EB75B-2576-43B1-BAFA-58BA296775C2}" type="datetimeFigureOut">
              <a:rPr lang="en-GB" smtClean="0"/>
              <a:t>04/05/2017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4EE55B-7AF5-4717-84FD-4C4CE83358A2}"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06EB75B-2576-43B1-BAFA-58BA296775C2}" type="datetimeFigureOut">
              <a:rPr lang="en-GB" smtClean="0"/>
              <a:t>04/05/2017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4EE55B-7AF5-4717-84FD-4C4CE83358A2}"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en-US" smtClean="0"/>
              <a:t>Click to edit Master title style</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5">
                <a:solidFill>
                  <a:schemeClr val="tx1"/>
                </a:solidFill>
              </a:defRPr>
            </a:lvl1pPr>
            <a:lvl2pPr marL="1513840" indent="0">
              <a:buNone/>
              <a:defRPr sz="6620">
                <a:solidFill>
                  <a:schemeClr val="tx1">
                    <a:tint val="75000"/>
                  </a:schemeClr>
                </a:solidFill>
              </a:defRPr>
            </a:lvl2pPr>
            <a:lvl3pPr marL="3027680" indent="0">
              <a:buNone/>
              <a:defRPr sz="5960">
                <a:solidFill>
                  <a:schemeClr val="tx1">
                    <a:tint val="75000"/>
                  </a:schemeClr>
                </a:solidFill>
              </a:defRPr>
            </a:lvl3pPr>
            <a:lvl4pPr marL="4541520" indent="0">
              <a:buNone/>
              <a:defRPr sz="5295">
                <a:solidFill>
                  <a:schemeClr val="tx1">
                    <a:tint val="75000"/>
                  </a:schemeClr>
                </a:solidFill>
              </a:defRPr>
            </a:lvl4pPr>
            <a:lvl5pPr marL="6054725" indent="0">
              <a:buNone/>
              <a:defRPr sz="5295">
                <a:solidFill>
                  <a:schemeClr val="tx1">
                    <a:tint val="75000"/>
                  </a:schemeClr>
                </a:solidFill>
              </a:defRPr>
            </a:lvl5pPr>
            <a:lvl6pPr marL="7568565" indent="0">
              <a:buNone/>
              <a:defRPr sz="5295">
                <a:solidFill>
                  <a:schemeClr val="tx1">
                    <a:tint val="75000"/>
                  </a:schemeClr>
                </a:solidFill>
              </a:defRPr>
            </a:lvl6pPr>
            <a:lvl7pPr marL="9082405" indent="0">
              <a:buNone/>
              <a:defRPr sz="5295">
                <a:solidFill>
                  <a:schemeClr val="tx1">
                    <a:tint val="75000"/>
                  </a:schemeClr>
                </a:solidFill>
              </a:defRPr>
            </a:lvl7pPr>
            <a:lvl8pPr marL="10596245" indent="0">
              <a:buNone/>
              <a:defRPr sz="5295">
                <a:solidFill>
                  <a:schemeClr val="tx1">
                    <a:tint val="75000"/>
                  </a:schemeClr>
                </a:solidFill>
              </a:defRPr>
            </a:lvl8pPr>
            <a:lvl9pPr marL="12110085" indent="0">
              <a:buNone/>
              <a:defRPr sz="5295">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6EB75B-2576-43B1-BAFA-58BA296775C2}" type="datetimeFigureOut">
              <a:rPr lang="en-GB" smtClean="0"/>
              <a:t>04/05/2017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4EE55B-7AF5-4717-84FD-4C4CE83358A2}"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06EB75B-2576-43B1-BAFA-58BA296775C2}" type="datetimeFigureOut">
              <a:rPr lang="en-GB" smtClean="0"/>
              <a:t>04/05/2017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4EE55B-7AF5-4717-84FD-4C4CE83358A2}"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5" b="1"/>
            </a:lvl1pPr>
            <a:lvl2pPr marL="1513840" indent="0">
              <a:buNone/>
              <a:defRPr sz="6620" b="1"/>
            </a:lvl2pPr>
            <a:lvl3pPr marL="3027680" indent="0">
              <a:buNone/>
              <a:defRPr sz="5960" b="1"/>
            </a:lvl3pPr>
            <a:lvl4pPr marL="4541520" indent="0">
              <a:buNone/>
              <a:defRPr sz="5295" b="1"/>
            </a:lvl4pPr>
            <a:lvl5pPr marL="6054725" indent="0">
              <a:buNone/>
              <a:defRPr sz="5295" b="1"/>
            </a:lvl5pPr>
            <a:lvl6pPr marL="7568565" indent="0">
              <a:buNone/>
              <a:defRPr sz="5295" b="1"/>
            </a:lvl6pPr>
            <a:lvl7pPr marL="9082405" indent="0">
              <a:buNone/>
              <a:defRPr sz="5295" b="1"/>
            </a:lvl7pPr>
            <a:lvl8pPr marL="10596245" indent="0">
              <a:buNone/>
              <a:defRPr sz="5295" b="1"/>
            </a:lvl8pPr>
            <a:lvl9pPr marL="12110085" indent="0">
              <a:buNone/>
              <a:defRPr sz="5295" b="1"/>
            </a:lvl9pPr>
          </a:lstStyle>
          <a:p>
            <a:pPr lvl="0"/>
            <a:r>
              <a:rPr lang="en-US" smtClean="0"/>
              <a:t>Click to edit Master text styles</a:t>
            </a:r>
          </a:p>
        </p:txBody>
      </p:sp>
      <p:sp>
        <p:nvSpPr>
          <p:cNvPr id="4" name="Content Placeholder 3"/>
          <p:cNvSpPr>
            <a:spLocks noGrp="1"/>
          </p:cNvSpPr>
          <p:nvPr>
            <p:ph sz="half" idx="2"/>
          </p:nvPr>
        </p:nvSpPr>
        <p:spPr>
          <a:xfrm>
            <a:off x="2085368" y="15635264"/>
            <a:ext cx="12807832" cy="2299711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5" b="1"/>
            </a:lvl1pPr>
            <a:lvl2pPr marL="1513840" indent="0">
              <a:buNone/>
              <a:defRPr sz="6620" b="1"/>
            </a:lvl2pPr>
            <a:lvl3pPr marL="3027680" indent="0">
              <a:buNone/>
              <a:defRPr sz="5960" b="1"/>
            </a:lvl3pPr>
            <a:lvl4pPr marL="4541520" indent="0">
              <a:buNone/>
              <a:defRPr sz="5295" b="1"/>
            </a:lvl4pPr>
            <a:lvl5pPr marL="6054725" indent="0">
              <a:buNone/>
              <a:defRPr sz="5295" b="1"/>
            </a:lvl5pPr>
            <a:lvl6pPr marL="7568565" indent="0">
              <a:buNone/>
              <a:defRPr sz="5295" b="1"/>
            </a:lvl6pPr>
            <a:lvl7pPr marL="9082405" indent="0">
              <a:buNone/>
              <a:defRPr sz="5295" b="1"/>
            </a:lvl7pPr>
            <a:lvl8pPr marL="10596245" indent="0">
              <a:buNone/>
              <a:defRPr sz="5295" b="1"/>
            </a:lvl8pPr>
            <a:lvl9pPr marL="12110085" indent="0">
              <a:buNone/>
              <a:defRPr sz="5295" b="1"/>
            </a:lvl9pPr>
          </a:lstStyle>
          <a:p>
            <a:pPr lvl="0"/>
            <a:r>
              <a:rPr lang="en-US" smtClean="0"/>
              <a:t>Click to edit Master text styles</a:t>
            </a:r>
          </a:p>
        </p:txBody>
      </p:sp>
      <p:sp>
        <p:nvSpPr>
          <p:cNvPr id="6" name="Content Placeholder 5"/>
          <p:cNvSpPr>
            <a:spLocks noGrp="1"/>
          </p:cNvSpPr>
          <p:nvPr>
            <p:ph sz="quarter" idx="4"/>
          </p:nvPr>
        </p:nvSpPr>
        <p:spPr>
          <a:xfrm>
            <a:off x="15326828" y="15635264"/>
            <a:ext cx="12870909" cy="2299711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06EB75B-2576-43B1-BAFA-58BA296775C2}" type="datetimeFigureOut">
              <a:rPr lang="en-GB" smtClean="0"/>
              <a:t>04/05/2017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B4EE55B-7AF5-4717-84FD-4C4CE83358A2}"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06EB75B-2576-43B1-BAFA-58BA296775C2}" type="datetimeFigureOut">
              <a:rPr lang="en-GB" smtClean="0"/>
              <a:t>04/05/2017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B4EE55B-7AF5-4717-84FD-4C4CE83358A2}"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6EB75B-2576-43B1-BAFA-58BA296775C2}" type="datetimeFigureOut">
              <a:rPr lang="en-GB" smtClean="0"/>
              <a:t>04/05/2017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B4EE55B-7AF5-4717-84FD-4C4CE83358A2}"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smtClean="0"/>
              <a:t>Click to edit Master title style</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0"/>
            </a:lvl2pPr>
            <a:lvl3pPr>
              <a:defRPr sz="7945"/>
            </a:lvl3pPr>
            <a:lvl4pPr>
              <a:defRPr sz="6620"/>
            </a:lvl4pPr>
            <a:lvl5pPr>
              <a:defRPr sz="6620"/>
            </a:lvl5pPr>
            <a:lvl6pPr>
              <a:defRPr sz="6620"/>
            </a:lvl6pPr>
            <a:lvl7pPr>
              <a:defRPr sz="6620"/>
            </a:lvl7pPr>
            <a:lvl8pPr>
              <a:defRPr sz="6620"/>
            </a:lvl8pPr>
            <a:lvl9pPr>
              <a:defRPr sz="662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5"/>
            </a:lvl1pPr>
            <a:lvl2pPr marL="1513840" indent="0">
              <a:buNone/>
              <a:defRPr sz="4635"/>
            </a:lvl2pPr>
            <a:lvl3pPr marL="3027680" indent="0">
              <a:buNone/>
              <a:defRPr sz="3975"/>
            </a:lvl3pPr>
            <a:lvl4pPr marL="4541520" indent="0">
              <a:buNone/>
              <a:defRPr sz="3310"/>
            </a:lvl4pPr>
            <a:lvl5pPr marL="6054725" indent="0">
              <a:buNone/>
              <a:defRPr sz="3310"/>
            </a:lvl5pPr>
            <a:lvl6pPr marL="7568565" indent="0">
              <a:buNone/>
              <a:defRPr sz="3310"/>
            </a:lvl6pPr>
            <a:lvl7pPr marL="9082405" indent="0">
              <a:buNone/>
              <a:defRPr sz="3310"/>
            </a:lvl7pPr>
            <a:lvl8pPr marL="10596245" indent="0">
              <a:buNone/>
              <a:defRPr sz="3310"/>
            </a:lvl8pPr>
            <a:lvl9pPr marL="12110085" indent="0">
              <a:buNone/>
              <a:defRPr sz="331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6EB75B-2576-43B1-BAFA-58BA296775C2}" type="datetimeFigureOut">
              <a:rPr lang="en-GB" smtClean="0"/>
              <a:t>04/05/2017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4EE55B-7AF5-4717-84FD-4C4CE83358A2}"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840" indent="0">
              <a:buNone/>
              <a:defRPr sz="9270"/>
            </a:lvl2pPr>
            <a:lvl3pPr marL="3027680" indent="0">
              <a:buNone/>
              <a:defRPr sz="7945"/>
            </a:lvl3pPr>
            <a:lvl4pPr marL="4541520" indent="0">
              <a:buNone/>
              <a:defRPr sz="6620"/>
            </a:lvl4pPr>
            <a:lvl5pPr marL="6054725" indent="0">
              <a:buNone/>
              <a:defRPr sz="6620"/>
            </a:lvl5pPr>
            <a:lvl6pPr marL="7568565" indent="0">
              <a:buNone/>
              <a:defRPr sz="6620"/>
            </a:lvl6pPr>
            <a:lvl7pPr marL="9082405" indent="0">
              <a:buNone/>
              <a:defRPr sz="6620"/>
            </a:lvl7pPr>
            <a:lvl8pPr marL="10596245" indent="0">
              <a:buNone/>
              <a:defRPr sz="6620"/>
            </a:lvl8pPr>
            <a:lvl9pPr marL="12110085" indent="0">
              <a:buNone/>
              <a:defRPr sz="6620"/>
            </a:lvl9pPr>
          </a:lstStyle>
          <a:p>
            <a:r>
              <a:rPr lang="en-US" smtClean="0"/>
              <a:t>Click icon to add picture</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5"/>
            </a:lvl1pPr>
            <a:lvl2pPr marL="1513840" indent="0">
              <a:buNone/>
              <a:defRPr sz="4635"/>
            </a:lvl2pPr>
            <a:lvl3pPr marL="3027680" indent="0">
              <a:buNone/>
              <a:defRPr sz="3975"/>
            </a:lvl3pPr>
            <a:lvl4pPr marL="4541520" indent="0">
              <a:buNone/>
              <a:defRPr sz="3310"/>
            </a:lvl4pPr>
            <a:lvl5pPr marL="6054725" indent="0">
              <a:buNone/>
              <a:defRPr sz="3310"/>
            </a:lvl5pPr>
            <a:lvl6pPr marL="7568565" indent="0">
              <a:buNone/>
              <a:defRPr sz="3310"/>
            </a:lvl6pPr>
            <a:lvl7pPr marL="9082405" indent="0">
              <a:buNone/>
              <a:defRPr sz="3310"/>
            </a:lvl7pPr>
            <a:lvl8pPr marL="10596245" indent="0">
              <a:buNone/>
              <a:defRPr sz="3310"/>
            </a:lvl8pPr>
            <a:lvl9pPr marL="12110085" indent="0">
              <a:buNone/>
              <a:defRPr sz="331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6EB75B-2576-43B1-BAFA-58BA296775C2}" type="datetimeFigureOut">
              <a:rPr lang="en-GB" smtClean="0"/>
              <a:t>04/05/2017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4EE55B-7AF5-4717-84FD-4C4CE83358A2}"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5">
                <a:solidFill>
                  <a:schemeClr val="tx1">
                    <a:tint val="75000"/>
                  </a:schemeClr>
                </a:solidFill>
              </a:defRPr>
            </a:lvl1pPr>
          </a:lstStyle>
          <a:p>
            <a:fld id="{506EB75B-2576-43B1-BAFA-58BA296775C2}" type="datetimeFigureOut">
              <a:rPr lang="en-GB" smtClean="0"/>
              <a:t>04/05/2017</a:t>
            </a:fld>
            <a:endParaRPr lang="en-GB"/>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5">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5">
                <a:solidFill>
                  <a:schemeClr val="tx1">
                    <a:tint val="75000"/>
                  </a:schemeClr>
                </a:solidFill>
              </a:defRPr>
            </a:lvl1pPr>
          </a:lstStyle>
          <a:p>
            <a:fld id="{2B4EE55B-7AF5-4717-84FD-4C4CE83358A2}"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3027045" rtl="0" eaLnBrk="1" latinLnBrk="0" hangingPunct="1">
        <a:lnSpc>
          <a:spcPct val="90000"/>
        </a:lnSpc>
        <a:spcBef>
          <a:spcPct val="0"/>
        </a:spcBef>
        <a:buNone/>
        <a:defRPr sz="14570" kern="1200">
          <a:solidFill>
            <a:schemeClr val="tx1"/>
          </a:solidFill>
          <a:latin typeface="+mj-lt"/>
          <a:ea typeface="+mj-ea"/>
          <a:cs typeface="+mj-cs"/>
        </a:defRPr>
      </a:lvl1pPr>
    </p:titleStyle>
    <p:bodyStyle>
      <a:lvl1pPr marL="756920" indent="-756920" algn="l" defTabSz="3027045" rtl="0" eaLnBrk="1" latinLnBrk="0" hangingPunct="1">
        <a:lnSpc>
          <a:spcPct val="90000"/>
        </a:lnSpc>
        <a:spcBef>
          <a:spcPts val="3310"/>
        </a:spcBef>
        <a:buFont typeface="Arial" panose="020B0604020202020204" pitchFamily="34" charset="0"/>
        <a:buChar char="•"/>
        <a:defRPr sz="9270" kern="1200">
          <a:solidFill>
            <a:schemeClr val="tx1"/>
          </a:solidFill>
          <a:latin typeface="+mn-lt"/>
          <a:ea typeface="+mn-ea"/>
          <a:cs typeface="+mn-cs"/>
        </a:defRPr>
      </a:lvl1pPr>
      <a:lvl2pPr marL="2270760" indent="-756920" algn="l" defTabSz="3027045" rtl="0" eaLnBrk="1" latinLnBrk="0" hangingPunct="1">
        <a:lnSpc>
          <a:spcPct val="90000"/>
        </a:lnSpc>
        <a:spcBef>
          <a:spcPts val="1655"/>
        </a:spcBef>
        <a:buFont typeface="Arial" panose="020B0604020202020204" pitchFamily="34" charset="0"/>
        <a:buChar char="•"/>
        <a:defRPr sz="7945" kern="1200">
          <a:solidFill>
            <a:schemeClr val="tx1"/>
          </a:solidFill>
          <a:latin typeface="+mn-lt"/>
          <a:ea typeface="+mn-ea"/>
          <a:cs typeface="+mn-cs"/>
        </a:defRPr>
      </a:lvl2pPr>
      <a:lvl3pPr marL="3784600" indent="-756920" algn="l" defTabSz="3027045" rtl="0" eaLnBrk="1" latinLnBrk="0" hangingPunct="1">
        <a:lnSpc>
          <a:spcPct val="90000"/>
        </a:lnSpc>
        <a:spcBef>
          <a:spcPts val="1655"/>
        </a:spcBef>
        <a:buFont typeface="Arial" panose="020B0604020202020204" pitchFamily="34" charset="0"/>
        <a:buChar char="•"/>
        <a:defRPr sz="6620" kern="1200">
          <a:solidFill>
            <a:schemeClr val="tx1"/>
          </a:solidFill>
          <a:latin typeface="+mn-lt"/>
          <a:ea typeface="+mn-ea"/>
          <a:cs typeface="+mn-cs"/>
        </a:defRPr>
      </a:lvl3pPr>
      <a:lvl4pPr marL="5297805" indent="-756920" algn="l" defTabSz="3027045"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645" indent="-756920" algn="l" defTabSz="3027045"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485" indent="-756920" algn="l" defTabSz="3027045"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25" indent="-756920" algn="l" defTabSz="3027045"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165" indent="-756920" algn="l" defTabSz="3027045"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7005" indent="-756920" algn="l" defTabSz="3027045"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045" rtl="0" eaLnBrk="1" latinLnBrk="0" hangingPunct="1">
        <a:defRPr sz="5960" kern="1200">
          <a:solidFill>
            <a:schemeClr val="tx1"/>
          </a:solidFill>
          <a:latin typeface="+mn-lt"/>
          <a:ea typeface="+mn-ea"/>
          <a:cs typeface="+mn-cs"/>
        </a:defRPr>
      </a:lvl1pPr>
      <a:lvl2pPr marL="1513840" algn="l" defTabSz="3027045" rtl="0" eaLnBrk="1" latinLnBrk="0" hangingPunct="1">
        <a:defRPr sz="5960" kern="1200">
          <a:solidFill>
            <a:schemeClr val="tx1"/>
          </a:solidFill>
          <a:latin typeface="+mn-lt"/>
          <a:ea typeface="+mn-ea"/>
          <a:cs typeface="+mn-cs"/>
        </a:defRPr>
      </a:lvl2pPr>
      <a:lvl3pPr marL="3027680" algn="l" defTabSz="3027045" rtl="0" eaLnBrk="1" latinLnBrk="0" hangingPunct="1">
        <a:defRPr sz="5960" kern="1200">
          <a:solidFill>
            <a:schemeClr val="tx1"/>
          </a:solidFill>
          <a:latin typeface="+mn-lt"/>
          <a:ea typeface="+mn-ea"/>
          <a:cs typeface="+mn-cs"/>
        </a:defRPr>
      </a:lvl3pPr>
      <a:lvl4pPr marL="4541520" algn="l" defTabSz="3027045" rtl="0" eaLnBrk="1" latinLnBrk="0" hangingPunct="1">
        <a:defRPr sz="5960" kern="1200">
          <a:solidFill>
            <a:schemeClr val="tx1"/>
          </a:solidFill>
          <a:latin typeface="+mn-lt"/>
          <a:ea typeface="+mn-ea"/>
          <a:cs typeface="+mn-cs"/>
        </a:defRPr>
      </a:lvl4pPr>
      <a:lvl5pPr marL="6054725" algn="l" defTabSz="3027045" rtl="0" eaLnBrk="1" latinLnBrk="0" hangingPunct="1">
        <a:defRPr sz="5960" kern="1200">
          <a:solidFill>
            <a:schemeClr val="tx1"/>
          </a:solidFill>
          <a:latin typeface="+mn-lt"/>
          <a:ea typeface="+mn-ea"/>
          <a:cs typeface="+mn-cs"/>
        </a:defRPr>
      </a:lvl5pPr>
      <a:lvl6pPr marL="7568565" algn="l" defTabSz="3027045" rtl="0" eaLnBrk="1" latinLnBrk="0" hangingPunct="1">
        <a:defRPr sz="5960" kern="1200">
          <a:solidFill>
            <a:schemeClr val="tx1"/>
          </a:solidFill>
          <a:latin typeface="+mn-lt"/>
          <a:ea typeface="+mn-ea"/>
          <a:cs typeface="+mn-cs"/>
        </a:defRPr>
      </a:lvl6pPr>
      <a:lvl7pPr marL="9082405" algn="l" defTabSz="3027045" rtl="0" eaLnBrk="1" latinLnBrk="0" hangingPunct="1">
        <a:defRPr sz="5960" kern="1200">
          <a:solidFill>
            <a:schemeClr val="tx1"/>
          </a:solidFill>
          <a:latin typeface="+mn-lt"/>
          <a:ea typeface="+mn-ea"/>
          <a:cs typeface="+mn-cs"/>
        </a:defRPr>
      </a:lvl7pPr>
      <a:lvl8pPr marL="10596245" algn="l" defTabSz="3027045" rtl="0" eaLnBrk="1" latinLnBrk="0" hangingPunct="1">
        <a:defRPr sz="5960" kern="1200">
          <a:solidFill>
            <a:schemeClr val="tx1"/>
          </a:solidFill>
          <a:latin typeface="+mn-lt"/>
          <a:ea typeface="+mn-ea"/>
          <a:cs typeface="+mn-cs"/>
        </a:defRPr>
      </a:lvl8pPr>
      <a:lvl9pPr marL="12110085" algn="l" defTabSz="3027045"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1.jpeg"/><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eg"/><Relationship Id="rId11" Type="http://schemas.openxmlformats.org/officeDocument/2006/relationships/image" Target="../media/image8.jpeg"/><Relationship Id="rId5" Type="http://schemas.openxmlformats.org/officeDocument/2006/relationships/image" Target="../media/image2.jpeg"/><Relationship Id="rId10" Type="http://schemas.openxmlformats.org/officeDocument/2006/relationships/image" Target="../media/image7.jpeg"/><Relationship Id="rId4" Type="http://schemas.openxmlformats.org/officeDocument/2006/relationships/hyperlink" Target="mailto:Phillippa.Wiseman@glasgow.ac.uk" TargetMode="External"/><Relationship Id="rId9"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background5.jpg"/>
          <p:cNvPicPr>
            <a:picLocks noChangeAspect="1"/>
          </p:cNvPicPr>
          <p:nvPr/>
        </p:nvPicPr>
        <p:blipFill rotWithShape="1">
          <a:blip r:embed="rId3">
            <a:extLst>
              <a:ext uri="{28A0092B-C50C-407E-A947-70E740481C1C}">
                <a14:useLocalDpi xmlns:a14="http://schemas.microsoft.com/office/drawing/2010/main" val="0"/>
              </a:ext>
            </a:extLst>
          </a:blip>
          <a:srcRect t="83173" r="822" b="6456"/>
          <a:stretch>
            <a:fillRect/>
          </a:stretch>
        </p:blipFill>
        <p:spPr>
          <a:xfrm rot="5400000">
            <a:off x="-20276026" y="20276045"/>
            <a:ext cx="42803746" cy="2251694"/>
          </a:xfrm>
          <a:prstGeom prst="rect">
            <a:avLst/>
          </a:prstGeom>
        </p:spPr>
      </p:pic>
      <p:sp>
        <p:nvSpPr>
          <p:cNvPr id="9" name="TextBox 8"/>
          <p:cNvSpPr txBox="1"/>
          <p:nvPr/>
        </p:nvSpPr>
        <p:spPr>
          <a:xfrm>
            <a:off x="3749809" y="883848"/>
            <a:ext cx="23034294" cy="1723549"/>
          </a:xfrm>
          <a:prstGeom prst="rect">
            <a:avLst/>
          </a:prstGeom>
          <a:solidFill>
            <a:schemeClr val="bg1"/>
          </a:solidFill>
        </p:spPr>
        <p:txBody>
          <a:bodyPr wrap="square" rtlCol="0">
            <a:spAutoFit/>
          </a:bodyPr>
          <a:lstStyle/>
          <a:p>
            <a:r>
              <a:rPr lang="en-GB" sz="5200" b="1" dirty="0" smtClean="0">
                <a:solidFill>
                  <a:srgbClr val="4F5961"/>
                </a:solidFill>
                <a:latin typeface="Swiss 721"/>
              </a:rPr>
              <a:t>Making Social Research Inclusive for People with Learning Disabilities</a:t>
            </a:r>
            <a:endParaRPr lang="en-GB" sz="5200" b="1" dirty="0">
              <a:solidFill>
                <a:srgbClr val="4F5961"/>
              </a:solidFill>
              <a:latin typeface="Swiss 721"/>
            </a:endParaRPr>
          </a:p>
          <a:p>
            <a:pPr algn="ctr"/>
            <a:endParaRPr lang="en-GB" sz="5400" b="1" dirty="0">
              <a:solidFill>
                <a:srgbClr val="4F5961"/>
              </a:solidFill>
              <a:latin typeface="Swiss 721"/>
            </a:endParaRPr>
          </a:p>
        </p:txBody>
      </p:sp>
      <p:sp>
        <p:nvSpPr>
          <p:cNvPr id="20" name="TextBox 19"/>
          <p:cNvSpPr txBox="1"/>
          <p:nvPr/>
        </p:nvSpPr>
        <p:spPr>
          <a:xfrm>
            <a:off x="5772539" y="32573393"/>
            <a:ext cx="3460894" cy="1323439"/>
          </a:xfrm>
          <a:prstGeom prst="rect">
            <a:avLst/>
          </a:prstGeom>
          <a:noFill/>
        </p:spPr>
        <p:txBody>
          <a:bodyPr wrap="square" rtlCol="0">
            <a:spAutoFit/>
          </a:bodyPr>
          <a:lstStyle/>
          <a:p>
            <a:endParaRPr lang="en-GB" sz="4400" b="1" dirty="0" smtClean="0">
              <a:solidFill>
                <a:srgbClr val="0088CF"/>
              </a:solidFill>
              <a:latin typeface="Swiss 721 Light"/>
            </a:endParaRPr>
          </a:p>
          <a:p>
            <a:r>
              <a:rPr lang="en-GB" sz="3600" b="1" dirty="0" smtClean="0">
                <a:solidFill>
                  <a:srgbClr val="0088CF"/>
                </a:solidFill>
                <a:latin typeface="Swiss 721 Light"/>
              </a:rPr>
              <a:t>Discussion</a:t>
            </a:r>
            <a:endParaRPr lang="en-GB" sz="3600" b="1" dirty="0">
              <a:solidFill>
                <a:srgbClr val="0088CF"/>
              </a:solidFill>
              <a:latin typeface="Swiss 721 Light"/>
            </a:endParaRPr>
          </a:p>
        </p:txBody>
      </p:sp>
      <p:sp>
        <p:nvSpPr>
          <p:cNvPr id="24" name="TextBox 23"/>
          <p:cNvSpPr txBox="1"/>
          <p:nvPr/>
        </p:nvSpPr>
        <p:spPr>
          <a:xfrm>
            <a:off x="5281837" y="39292666"/>
            <a:ext cx="3951596" cy="646331"/>
          </a:xfrm>
          <a:prstGeom prst="rect">
            <a:avLst/>
          </a:prstGeom>
          <a:noFill/>
        </p:spPr>
        <p:txBody>
          <a:bodyPr wrap="square" rtlCol="0">
            <a:spAutoFit/>
          </a:bodyPr>
          <a:lstStyle/>
          <a:p>
            <a:pPr algn="ctr"/>
            <a:r>
              <a:rPr lang="en-GB" sz="3600" b="1" dirty="0">
                <a:solidFill>
                  <a:srgbClr val="F99D2B"/>
                </a:solidFill>
                <a:latin typeface="Swiss 721 Light"/>
              </a:rPr>
              <a:t>References</a:t>
            </a:r>
          </a:p>
        </p:txBody>
      </p:sp>
      <p:sp>
        <p:nvSpPr>
          <p:cNvPr id="16" name="TextBox 15"/>
          <p:cNvSpPr txBox="1"/>
          <p:nvPr/>
        </p:nvSpPr>
        <p:spPr>
          <a:xfrm>
            <a:off x="5046444" y="4103276"/>
            <a:ext cx="24687321" cy="9541073"/>
          </a:xfrm>
          <a:prstGeom prst="rect">
            <a:avLst/>
          </a:prstGeom>
          <a:noFill/>
        </p:spPr>
        <p:txBody>
          <a:bodyPr wrap="square" rtlCol="0">
            <a:spAutoFit/>
          </a:bodyPr>
          <a:lstStyle/>
          <a:p>
            <a:r>
              <a:rPr lang="en-GB" sz="3600" b="1" dirty="0" smtClean="0">
                <a:solidFill>
                  <a:srgbClr val="F99D2B"/>
                </a:solidFill>
                <a:latin typeface="Swiss 721 Light"/>
              </a:rPr>
              <a:t>Introduction</a:t>
            </a:r>
          </a:p>
          <a:p>
            <a:endParaRPr lang="en-GB" sz="2400" dirty="0">
              <a:solidFill>
                <a:srgbClr val="F99D2B"/>
              </a:solidFill>
              <a:latin typeface="Swiss 721 Light"/>
            </a:endParaRPr>
          </a:p>
          <a:p>
            <a:r>
              <a:rPr lang="en-GB" sz="3000" dirty="0"/>
              <a:t>P</a:t>
            </a:r>
            <a:r>
              <a:rPr lang="en-GB" sz="3000" dirty="0" smtClean="0"/>
              <a:t>eople </a:t>
            </a:r>
            <a:r>
              <a:rPr lang="en-GB" sz="3000" dirty="0"/>
              <a:t>with learning disabilities have </a:t>
            </a:r>
            <a:r>
              <a:rPr lang="en-GB" sz="3000" dirty="0" smtClean="0"/>
              <a:t>been, historically, excluded </a:t>
            </a:r>
            <a:r>
              <a:rPr lang="en-GB" sz="3000" dirty="0"/>
              <a:t>from academic </a:t>
            </a:r>
            <a:r>
              <a:rPr lang="en-GB" sz="3000" dirty="0" smtClean="0"/>
              <a:t>discourse</a:t>
            </a:r>
            <a:r>
              <a:rPr lang="en-GB" sz="3000" baseline="30000" dirty="0" smtClean="0"/>
              <a:t>1.</a:t>
            </a:r>
            <a:r>
              <a:rPr lang="en-GB" sz="3000" dirty="0" smtClean="0"/>
              <a:t> Research </a:t>
            </a:r>
            <a:r>
              <a:rPr lang="en-GB" sz="3000" dirty="0"/>
              <a:t>involving people with learning disabilities has tended to treat them as ‘mere mines’, ‘objects’ or ‘sources of data’ rather than active collaborators in the research </a:t>
            </a:r>
            <a:r>
              <a:rPr lang="en-GB" sz="3000" dirty="0" smtClean="0"/>
              <a:t>process</a:t>
            </a:r>
            <a:r>
              <a:rPr lang="en-GB" sz="3000" baseline="30000" dirty="0" smtClean="0"/>
              <a:t>3</a:t>
            </a:r>
            <a:r>
              <a:rPr lang="en-GB" sz="3000" dirty="0" smtClean="0"/>
              <a:t> . </a:t>
            </a:r>
            <a:r>
              <a:rPr lang="en-GB" sz="3000" dirty="0"/>
              <a:t>As </a:t>
            </a:r>
            <a:r>
              <a:rPr lang="en-GB" sz="3000" dirty="0" smtClean="0"/>
              <a:t>Stalker</a:t>
            </a:r>
            <a:r>
              <a:rPr lang="en-GB" sz="3000" baseline="30000" dirty="0" smtClean="0"/>
              <a:t>4</a:t>
            </a:r>
            <a:r>
              <a:rPr lang="en-GB" sz="3000" dirty="0" smtClean="0"/>
              <a:t> argues</a:t>
            </a:r>
            <a:r>
              <a:rPr lang="en-GB" sz="3000" dirty="0"/>
              <a:t>, this has often been because people with learning disabilities were </a:t>
            </a:r>
            <a:r>
              <a:rPr lang="en-GB" sz="3000" dirty="0" smtClean="0"/>
              <a:t>seen incapable </a:t>
            </a:r>
            <a:r>
              <a:rPr lang="en-GB" sz="3000" dirty="0"/>
              <a:t>of having articulate </a:t>
            </a:r>
            <a:r>
              <a:rPr lang="en-GB" sz="3000" dirty="0" smtClean="0"/>
              <a:t>narratives </a:t>
            </a:r>
            <a:r>
              <a:rPr lang="en-GB" sz="3000" dirty="0"/>
              <a:t>or reliable views. As such information about people with learning disabilities’ lives and experiences were sourced from professionals who were seen as more capable of speaking on </a:t>
            </a:r>
            <a:r>
              <a:rPr lang="en-GB" sz="3000" dirty="0" smtClean="0"/>
              <a:t>their behalf.  </a:t>
            </a:r>
            <a:r>
              <a:rPr lang="en-GB" sz="3000" dirty="0" smtClean="0"/>
              <a:t>Inclusive </a:t>
            </a:r>
            <a:r>
              <a:rPr lang="en-GB" sz="3000" dirty="0"/>
              <a:t>participatory research </a:t>
            </a:r>
            <a:r>
              <a:rPr lang="en-GB" sz="3000" dirty="0" smtClean="0"/>
              <a:t>is </a:t>
            </a:r>
            <a:r>
              <a:rPr lang="en-GB" sz="3000" dirty="0"/>
              <a:t>research that is collaborative and involves partnership with people with learning </a:t>
            </a:r>
            <a:r>
              <a:rPr lang="en-GB" sz="3000" dirty="0" smtClean="0"/>
              <a:t>disabilities. </a:t>
            </a:r>
            <a:r>
              <a:rPr lang="en-GB" sz="3000" dirty="0"/>
              <a:t>Participatory research and methodologies that include people with learning disabilities must ensure that the research process and settings are accessible and inclusive in themselves. As such research questions, forms of data collection and research environments </a:t>
            </a:r>
            <a:r>
              <a:rPr lang="en-GB" sz="3000" dirty="0" smtClean="0"/>
              <a:t>must </a:t>
            </a:r>
            <a:r>
              <a:rPr lang="en-GB" sz="3000" dirty="0"/>
              <a:t>be </a:t>
            </a:r>
            <a:r>
              <a:rPr lang="en-GB" sz="3000" dirty="0" smtClean="0"/>
              <a:t>accessible</a:t>
            </a:r>
            <a:r>
              <a:rPr lang="en-GB" sz="3000" baseline="30000" dirty="0" smtClean="0"/>
              <a:t>6.</a:t>
            </a:r>
            <a:endParaRPr lang="en-GB" sz="3000" dirty="0"/>
          </a:p>
          <a:p>
            <a:r>
              <a:rPr lang="en-GB" sz="3600" b="1" dirty="0" smtClean="0">
                <a:solidFill>
                  <a:srgbClr val="00B050"/>
                </a:solidFill>
              </a:rPr>
              <a:t>Methods</a:t>
            </a:r>
            <a:endParaRPr lang="en-GB" sz="3600" b="1" dirty="0">
              <a:solidFill>
                <a:srgbClr val="00B050"/>
              </a:solidFill>
            </a:endParaRPr>
          </a:p>
          <a:p>
            <a:endParaRPr lang="en-GB" sz="2600" dirty="0" smtClean="0"/>
          </a:p>
          <a:p>
            <a:r>
              <a:rPr lang="en-GB" sz="3000" dirty="0" smtClean="0"/>
              <a:t>We </a:t>
            </a:r>
            <a:r>
              <a:rPr lang="en-GB" sz="3000" dirty="0" smtClean="0"/>
              <a:t>undertook qualitative research (through semi-structured interviews) with people with learning disabilities on their experiences of hate crime and harassment and how it impacted on their wellbeing. 19 participants , with learning disabilities, were recruited from all over Scotland to talk about their experiences . Participants were all over the age of 18 and all venues were chosen by participants themselves in order to ensure accessibility and participant safety. </a:t>
            </a:r>
            <a:endParaRPr lang="en-GB" sz="3000" dirty="0" smtClean="0">
              <a:solidFill>
                <a:srgbClr val="4F5961"/>
              </a:solidFill>
            </a:endParaRPr>
          </a:p>
          <a:p>
            <a:r>
              <a:rPr lang="en-GB" sz="4000" b="1" dirty="0" smtClean="0">
                <a:solidFill>
                  <a:srgbClr val="4F5961"/>
                </a:solidFill>
              </a:rPr>
              <a:t>Aims</a:t>
            </a:r>
          </a:p>
          <a:p>
            <a:endParaRPr lang="en-GB" sz="3600" b="1" dirty="0" smtClean="0">
              <a:solidFill>
                <a:srgbClr val="4F5961"/>
              </a:solidFill>
            </a:endParaRPr>
          </a:p>
          <a:p>
            <a:pPr marL="457200" indent="-457200">
              <a:buFont typeface="Arial" panose="020B0604020202020204" pitchFamily="34" charset="0"/>
              <a:buChar char="•"/>
            </a:pPr>
            <a:r>
              <a:rPr lang="en-GB" sz="3000" dirty="0" smtClean="0"/>
              <a:t>To reflect on the social science methodologies  in research with people with learning disabilities.</a:t>
            </a:r>
          </a:p>
          <a:p>
            <a:pPr marL="457200" indent="-457200">
              <a:buFont typeface="Arial" panose="020B0604020202020204" pitchFamily="34" charset="0"/>
              <a:buChar char="•"/>
            </a:pPr>
            <a:r>
              <a:rPr lang="en-GB" sz="3000" dirty="0" smtClean="0"/>
              <a:t>To examine the barriers to including people with learning disabilities in our hate crime research.</a:t>
            </a:r>
            <a:endParaRPr lang="en-GB" sz="3000" dirty="0"/>
          </a:p>
          <a:p>
            <a:endParaRPr lang="en-GB" sz="2600" dirty="0">
              <a:solidFill>
                <a:srgbClr val="4F5961"/>
              </a:solidFill>
            </a:endParaRPr>
          </a:p>
        </p:txBody>
      </p:sp>
      <p:cxnSp>
        <p:nvCxnSpPr>
          <p:cNvPr id="30" name="Straight Connector 29"/>
          <p:cNvCxnSpPr/>
          <p:nvPr/>
        </p:nvCxnSpPr>
        <p:spPr>
          <a:xfrm>
            <a:off x="5069186" y="4858590"/>
            <a:ext cx="18030451" cy="0"/>
          </a:xfrm>
          <a:prstGeom prst="line">
            <a:avLst/>
          </a:prstGeom>
          <a:ln>
            <a:solidFill>
              <a:srgbClr val="F99D2B"/>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743128" y="2007232"/>
            <a:ext cx="23040975" cy="1815882"/>
          </a:xfrm>
          <a:prstGeom prst="rect">
            <a:avLst/>
          </a:prstGeom>
          <a:noFill/>
        </p:spPr>
        <p:txBody>
          <a:bodyPr wrap="square" rtlCol="0">
            <a:spAutoFit/>
          </a:bodyPr>
          <a:lstStyle/>
          <a:p>
            <a:pPr algn="ctr"/>
            <a:r>
              <a:rPr lang="en-GB" sz="3600" dirty="0" smtClean="0">
                <a:solidFill>
                  <a:srgbClr val="4F5961"/>
                </a:solidFill>
                <a:latin typeface="Swiss 721 Roman"/>
              </a:rPr>
              <a:t>Dr Phillippa Wiseman and Professor Nick Watson</a:t>
            </a:r>
          </a:p>
          <a:p>
            <a:pPr algn="ctr"/>
            <a:r>
              <a:rPr lang="en-GB" sz="3600" dirty="0" smtClean="0">
                <a:solidFill>
                  <a:srgbClr val="4F5961"/>
                </a:solidFill>
                <a:latin typeface="Swiss 721 Roman"/>
              </a:rPr>
              <a:t>Institute </a:t>
            </a:r>
            <a:r>
              <a:rPr lang="en-GB" sz="3600" dirty="0">
                <a:solidFill>
                  <a:srgbClr val="4F5961"/>
                </a:solidFill>
                <a:latin typeface="Swiss 721 Roman"/>
              </a:rPr>
              <a:t>of Health and Wellbeing, University of </a:t>
            </a:r>
            <a:r>
              <a:rPr lang="en-GB" sz="3600" dirty="0" smtClean="0">
                <a:solidFill>
                  <a:srgbClr val="4F5961"/>
                </a:solidFill>
                <a:latin typeface="Swiss 721 Roman"/>
              </a:rPr>
              <a:t>Glasgow</a:t>
            </a:r>
          </a:p>
          <a:p>
            <a:pPr algn="ctr"/>
            <a:r>
              <a:rPr lang="en-GB" sz="2000" dirty="0" smtClean="0">
                <a:solidFill>
                  <a:srgbClr val="4F5961"/>
                </a:solidFill>
                <a:latin typeface="Swiss 721 Roman"/>
                <a:hlinkClick r:id="rId4"/>
              </a:rPr>
              <a:t>Phillippa.Wiseman@glasgow.ac.uk</a:t>
            </a:r>
            <a:endParaRPr lang="en-GB" sz="2000" dirty="0" smtClean="0">
              <a:solidFill>
                <a:srgbClr val="4F5961"/>
              </a:solidFill>
              <a:latin typeface="Swiss 721 Roman"/>
            </a:endParaRPr>
          </a:p>
          <a:p>
            <a:pPr algn="ctr"/>
            <a:r>
              <a:rPr lang="en-GB" sz="2000" dirty="0" smtClean="0">
                <a:solidFill>
                  <a:srgbClr val="4F5961"/>
                </a:solidFill>
                <a:latin typeface="Swiss 721 Roman"/>
              </a:rPr>
              <a:t>www.sldo.ac.uk</a:t>
            </a:r>
            <a:endParaRPr lang="en-GB" sz="2000" dirty="0">
              <a:solidFill>
                <a:srgbClr val="4F5961"/>
              </a:solidFill>
              <a:latin typeface="Swiss 721 Roman"/>
            </a:endParaRPr>
          </a:p>
        </p:txBody>
      </p:sp>
      <p:sp>
        <p:nvSpPr>
          <p:cNvPr id="32" name="TextBox 31"/>
          <p:cNvSpPr txBox="1"/>
          <p:nvPr/>
        </p:nvSpPr>
        <p:spPr>
          <a:xfrm>
            <a:off x="7041402" y="16916489"/>
            <a:ext cx="19532915" cy="1754326"/>
          </a:xfrm>
          <a:prstGeom prst="rect">
            <a:avLst/>
          </a:prstGeom>
          <a:noFill/>
        </p:spPr>
        <p:txBody>
          <a:bodyPr wrap="square" rtlCol="0">
            <a:spAutoFit/>
          </a:bodyPr>
          <a:lstStyle/>
          <a:p>
            <a:endParaRPr lang="en-GB" sz="4400" b="1" dirty="0" smtClean="0">
              <a:solidFill>
                <a:srgbClr val="0088CF"/>
              </a:solidFill>
              <a:latin typeface="Swiss 721 Light"/>
            </a:endParaRPr>
          </a:p>
          <a:p>
            <a:endParaRPr lang="en-GB" sz="3200" dirty="0" smtClean="0">
              <a:solidFill>
                <a:srgbClr val="0088CF"/>
              </a:solidFill>
              <a:latin typeface="Swiss 721 Light"/>
            </a:endParaRPr>
          </a:p>
          <a:p>
            <a:pPr lvl="0" algn="just"/>
            <a:endParaRPr lang="en-GB" sz="3200" dirty="0">
              <a:solidFill>
                <a:srgbClr val="4F5961"/>
              </a:solidFill>
              <a:latin typeface="Swiss 721 Roman"/>
            </a:endParaRPr>
          </a:p>
        </p:txBody>
      </p:sp>
      <p:sp>
        <p:nvSpPr>
          <p:cNvPr id="8" name="TextBox 7"/>
          <p:cNvSpPr txBox="1"/>
          <p:nvPr/>
        </p:nvSpPr>
        <p:spPr>
          <a:xfrm>
            <a:off x="6933562" y="22530806"/>
            <a:ext cx="19850541" cy="2862322"/>
          </a:xfrm>
          <a:prstGeom prst="rect">
            <a:avLst/>
          </a:prstGeom>
          <a:noFill/>
        </p:spPr>
        <p:txBody>
          <a:bodyPr wrap="square" rtlCol="0">
            <a:spAutoFit/>
          </a:bodyPr>
          <a:lstStyle/>
          <a:p>
            <a:endParaRPr lang="en-GB" sz="4400" b="1" dirty="0" smtClean="0">
              <a:solidFill>
                <a:srgbClr val="81C341"/>
              </a:solidFill>
              <a:latin typeface="Swiss 721 Light"/>
            </a:endParaRPr>
          </a:p>
          <a:p>
            <a:endParaRPr lang="en-GB" sz="3200" dirty="0" smtClean="0">
              <a:solidFill>
                <a:srgbClr val="81C341"/>
              </a:solidFill>
              <a:latin typeface="Swiss 721 Roman"/>
            </a:endParaRPr>
          </a:p>
          <a:p>
            <a:endParaRPr lang="en-GB" sz="4000" dirty="0">
              <a:solidFill>
                <a:srgbClr val="4F5961"/>
              </a:solidFill>
            </a:endParaRPr>
          </a:p>
          <a:p>
            <a:pPr lvl="0"/>
            <a:endParaRPr lang="en-GB" sz="3200" dirty="0">
              <a:solidFill>
                <a:srgbClr val="4F5961"/>
              </a:solidFill>
              <a:latin typeface="Swiss 721 Roman"/>
              <a:cs typeface="Swiss 721 Roman"/>
            </a:endParaRPr>
          </a:p>
          <a:p>
            <a:endParaRPr lang="en-GB" sz="3200" dirty="0" smtClean="0">
              <a:solidFill>
                <a:srgbClr val="81C341"/>
              </a:solidFill>
              <a:latin typeface="Swiss 721 Roman"/>
            </a:endParaRPr>
          </a:p>
        </p:txBody>
      </p:sp>
      <p:pic>
        <p:nvPicPr>
          <p:cNvPr id="17" name="Picture 16" descr="Symbols Colour RGB_pencil.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711515" y="7519270"/>
            <a:ext cx="1951966" cy="1951966"/>
          </a:xfrm>
          <a:prstGeom prst="rect">
            <a:avLst/>
          </a:prstGeom>
        </p:spPr>
      </p:pic>
      <p:pic>
        <p:nvPicPr>
          <p:cNvPr id="18" name="Picture 17" descr="Symbols Colour RGB_pie chart.jp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389993" y="33265891"/>
            <a:ext cx="1891844" cy="1891844"/>
          </a:xfrm>
          <a:prstGeom prst="rect">
            <a:avLst/>
          </a:prstGeom>
        </p:spPr>
      </p:pic>
      <p:pic>
        <p:nvPicPr>
          <p:cNvPr id="38" name="Picture 3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720627" y="4103276"/>
            <a:ext cx="2045001" cy="1902859"/>
          </a:xfrm>
          <a:prstGeom prst="rect">
            <a:avLst/>
          </a:prstGeom>
        </p:spPr>
      </p:pic>
      <p:cxnSp>
        <p:nvCxnSpPr>
          <p:cNvPr id="41" name="Straight Connector 40"/>
          <p:cNvCxnSpPr/>
          <p:nvPr/>
        </p:nvCxnSpPr>
        <p:spPr>
          <a:xfrm>
            <a:off x="5772539" y="33968166"/>
            <a:ext cx="19854724" cy="1"/>
          </a:xfrm>
          <a:prstGeom prst="line">
            <a:avLst/>
          </a:prstGeom>
          <a:ln>
            <a:solidFill>
              <a:srgbClr val="0088CF"/>
            </a:solidFill>
          </a:ln>
        </p:spPr>
        <p:style>
          <a:lnRef idx="1">
            <a:schemeClr val="accent1"/>
          </a:lnRef>
          <a:fillRef idx="0">
            <a:schemeClr val="accent1"/>
          </a:fillRef>
          <a:effectRef idx="0">
            <a:schemeClr val="accent1"/>
          </a:effectRef>
          <a:fontRef idx="minor">
            <a:schemeClr val="tx1"/>
          </a:fontRef>
        </p:style>
      </p:cxnSp>
      <p:sp>
        <p:nvSpPr>
          <p:cNvPr id="89" name="TextBox 88"/>
          <p:cNvSpPr txBox="1"/>
          <p:nvPr/>
        </p:nvSpPr>
        <p:spPr>
          <a:xfrm>
            <a:off x="6961852" y="41110992"/>
            <a:ext cx="21433500" cy="1077218"/>
          </a:xfrm>
          <a:prstGeom prst="rect">
            <a:avLst/>
          </a:prstGeom>
          <a:noFill/>
        </p:spPr>
        <p:txBody>
          <a:bodyPr wrap="square" rtlCol="0">
            <a:spAutoFit/>
          </a:bodyPr>
          <a:lstStyle/>
          <a:p>
            <a:endParaRPr lang="en-GB" sz="3200" dirty="0" smtClean="0">
              <a:solidFill>
                <a:srgbClr val="4F5961"/>
              </a:solidFill>
              <a:latin typeface="Swiss 721 Roman"/>
            </a:endParaRPr>
          </a:p>
          <a:p>
            <a:endParaRPr lang="en-GB" sz="3200" dirty="0">
              <a:solidFill>
                <a:srgbClr val="4F5961"/>
              </a:solidFill>
              <a:latin typeface="Swiss 721 Roman"/>
            </a:endParaRPr>
          </a:p>
        </p:txBody>
      </p:sp>
      <p:pic>
        <p:nvPicPr>
          <p:cNvPr id="1026" name="Picture 2" descr="J:\HW\MHW\SLDO\TEAM\Branding\Logos\SLDO Logos\JPG\SLDO LOGOS RGB_Secondary.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6574317" y="1274551"/>
            <a:ext cx="3599688" cy="3599688"/>
          </a:xfrm>
          <a:prstGeom prst="rect">
            <a:avLst/>
          </a:prstGeom>
          <a:noFill/>
          <a:extLst>
            <a:ext uri="{909E8E84-426E-40DD-AFC4-6F175D3DCCD1}">
              <a14:hiddenFill xmlns:a14="http://schemas.microsoft.com/office/drawing/2010/main">
                <a:solidFill>
                  <a:srgbClr val="FFFFFF"/>
                </a:solidFill>
              </a14:hiddenFill>
            </a:ext>
          </a:extLst>
        </p:spPr>
      </p:pic>
      <p:sp>
        <p:nvSpPr>
          <p:cNvPr id="35" name="Oval 34"/>
          <p:cNvSpPr/>
          <p:nvPr/>
        </p:nvSpPr>
        <p:spPr>
          <a:xfrm>
            <a:off x="11021648" y="20678864"/>
            <a:ext cx="5713994" cy="4413989"/>
          </a:xfrm>
          <a:prstGeom prst="ellipse">
            <a:avLst/>
          </a:prstGeom>
          <a:solidFill>
            <a:srgbClr val="F79646">
              <a:lumMod val="75000"/>
            </a:srgbClr>
          </a:solidFill>
          <a:ln w="25400" cap="flat" cmpd="sng" algn="ctr">
            <a:solidFill>
              <a:srgbClr val="F79646">
                <a:lumMod val="75000"/>
              </a:srgbClr>
            </a:solidFill>
            <a:prstDash val="solid"/>
          </a:ln>
          <a:effectLst>
            <a:glow rad="228600">
              <a:schemeClr val="accent2">
                <a:satMod val="175000"/>
                <a:alpha val="40000"/>
              </a:schemeClr>
            </a:glow>
          </a:effectLst>
        </p:spPr>
        <p:txBody>
          <a:bodyPr rot="0" spcFirstLastPara="0" vert="horz" wrap="square" lIns="91440" tIns="45720" rIns="91440" bIns="45720" numCol="1" spcCol="0" rtlCol="0" fromWordArt="0" anchor="ctr" anchorCtr="0" forceAA="0" compatLnSpc="1">
            <a:prstTxWarp prst="textNoShape">
              <a:avLst/>
            </a:prstTxWarp>
            <a:noAutofit/>
          </a:bodyPr>
          <a:lstStyle/>
          <a:p>
            <a:r>
              <a:rPr lang="en-GB" sz="3600" b="1" dirty="0" smtClean="0">
                <a:solidFill>
                  <a:schemeClr val="bg1"/>
                </a:solidFill>
              </a:rPr>
              <a:t>Barriers to Including People with Learning Disabilities in Hate Crime Research</a:t>
            </a:r>
            <a:endParaRPr lang="en-GB" sz="3600" b="1" dirty="0">
              <a:solidFill>
                <a:schemeClr val="bg1"/>
              </a:solidFill>
            </a:endParaRPr>
          </a:p>
        </p:txBody>
      </p:sp>
      <p:sp>
        <p:nvSpPr>
          <p:cNvPr id="39" name="Rounded Rectangle 38"/>
          <p:cNvSpPr/>
          <p:nvPr/>
        </p:nvSpPr>
        <p:spPr>
          <a:xfrm>
            <a:off x="19839633" y="16916489"/>
            <a:ext cx="9493355" cy="7524750"/>
          </a:xfrm>
          <a:prstGeom prst="roundRect">
            <a:avLst/>
          </a:prstGeom>
          <a:effectLst>
            <a:outerShdw blurRad="50800" dist="38100" dir="5400000" algn="t"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4000" b="1" dirty="0" smtClean="0">
                <a:solidFill>
                  <a:schemeClr val="bg1"/>
                </a:solidFill>
              </a:rPr>
              <a:t>Gatekeepers</a:t>
            </a:r>
            <a:endParaRPr lang="en-GB" sz="4000" b="1" dirty="0" smtClean="0">
              <a:solidFill>
                <a:schemeClr val="bg1"/>
              </a:solidFill>
            </a:endParaRPr>
          </a:p>
          <a:p>
            <a:pPr marL="457200" indent="-457200">
              <a:buFont typeface="Arial" panose="020B0604020202020204" pitchFamily="34" charset="0"/>
              <a:buChar char="•"/>
            </a:pPr>
            <a:r>
              <a:rPr lang="en-GB" sz="3000" b="1" dirty="0" smtClean="0">
                <a:solidFill>
                  <a:schemeClr val="bg1"/>
                </a:solidFill>
              </a:rPr>
              <a:t>Gatekeepers</a:t>
            </a:r>
            <a:r>
              <a:rPr lang="en-GB" sz="3000" dirty="0" smtClean="0">
                <a:solidFill>
                  <a:schemeClr val="bg1"/>
                </a:solidFill>
              </a:rPr>
              <a:t>, organisations for disabled people and social institutions can assert high levels of protectionism over people with learning disabilities. </a:t>
            </a:r>
            <a:endParaRPr lang="en-GB" sz="3000" dirty="0" smtClean="0">
              <a:solidFill>
                <a:schemeClr val="bg1"/>
              </a:solidFill>
            </a:endParaRPr>
          </a:p>
          <a:p>
            <a:pPr marL="457200" indent="-457200">
              <a:buFont typeface="Arial" panose="020B0604020202020204" pitchFamily="34" charset="0"/>
              <a:buChar char="•"/>
            </a:pPr>
            <a:r>
              <a:rPr lang="en-GB" sz="3000" dirty="0" smtClean="0">
                <a:solidFill>
                  <a:schemeClr val="bg1"/>
                </a:solidFill>
              </a:rPr>
              <a:t>Therefore </a:t>
            </a:r>
            <a:r>
              <a:rPr lang="en-GB" sz="3000" dirty="0" smtClean="0">
                <a:solidFill>
                  <a:schemeClr val="bg1"/>
                </a:solidFill>
              </a:rPr>
              <a:t>gatekeepers often decide who might be a </a:t>
            </a:r>
            <a:r>
              <a:rPr lang="en-GB" sz="3000" i="1" dirty="0" smtClean="0">
                <a:solidFill>
                  <a:schemeClr val="bg1"/>
                </a:solidFill>
              </a:rPr>
              <a:t>good </a:t>
            </a:r>
            <a:r>
              <a:rPr lang="en-GB" sz="3000" dirty="0" smtClean="0">
                <a:solidFill>
                  <a:schemeClr val="bg1"/>
                </a:solidFill>
              </a:rPr>
              <a:t>participant and give </a:t>
            </a:r>
            <a:r>
              <a:rPr lang="en-GB" sz="3000" i="1" dirty="0" smtClean="0">
                <a:solidFill>
                  <a:schemeClr val="bg1"/>
                </a:solidFill>
              </a:rPr>
              <a:t>good </a:t>
            </a:r>
            <a:r>
              <a:rPr lang="en-GB" sz="3000" dirty="0" smtClean="0">
                <a:solidFill>
                  <a:schemeClr val="bg1"/>
                </a:solidFill>
              </a:rPr>
              <a:t>answers which can serve to exclude some people with learning disabilities from providing their experiences.</a:t>
            </a:r>
          </a:p>
          <a:p>
            <a:pPr marL="457200" indent="-457200">
              <a:buFont typeface="Arial" panose="020B0604020202020204" pitchFamily="34" charset="0"/>
              <a:buChar char="•"/>
            </a:pPr>
            <a:r>
              <a:rPr lang="en-GB" sz="3000" dirty="0" smtClean="0">
                <a:solidFill>
                  <a:schemeClr val="bg1"/>
                </a:solidFill>
              </a:rPr>
              <a:t>People with learning disabilities were hard to access or recruit for participating in research that examines and shapes their lives. </a:t>
            </a:r>
          </a:p>
          <a:p>
            <a:endParaRPr lang="en-GB" sz="2800" dirty="0" smtClean="0">
              <a:solidFill>
                <a:schemeClr val="bg1"/>
              </a:solidFill>
            </a:endParaRPr>
          </a:p>
          <a:p>
            <a:endParaRPr lang="en-GB" sz="2800" i="1" dirty="0">
              <a:solidFill>
                <a:schemeClr val="bg1"/>
              </a:solidFill>
            </a:endParaRPr>
          </a:p>
        </p:txBody>
      </p:sp>
      <p:sp>
        <p:nvSpPr>
          <p:cNvPr id="36" name="Rounded Rectangle 35"/>
          <p:cNvSpPr/>
          <p:nvPr/>
        </p:nvSpPr>
        <p:spPr>
          <a:xfrm>
            <a:off x="2644240" y="13571623"/>
            <a:ext cx="16245339" cy="5758424"/>
          </a:xfrm>
          <a:prstGeom prst="roundRect">
            <a:avLst/>
          </a:prstGeom>
          <a:effectLst>
            <a:outerShdw blurRad="50800" dist="38100" dir="2700000" algn="tl" rotWithShape="0">
              <a:prstClr val="black">
                <a:alpha val="40000"/>
              </a:prstClr>
            </a:outerShdw>
          </a:effectLst>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4000" b="1" dirty="0" smtClean="0">
                <a:solidFill>
                  <a:schemeClr val="bg1"/>
                </a:solidFill>
              </a:rPr>
              <a:t>Ethics</a:t>
            </a:r>
            <a:endParaRPr lang="en-GB" sz="4000" b="1" dirty="0" smtClean="0">
              <a:solidFill>
                <a:schemeClr val="bg1"/>
              </a:solidFill>
            </a:endParaRPr>
          </a:p>
          <a:p>
            <a:pPr marL="457200" indent="-457200">
              <a:buFont typeface="Arial" panose="020B0604020202020204" pitchFamily="34" charset="0"/>
              <a:buChar char="•"/>
            </a:pPr>
            <a:r>
              <a:rPr lang="en-GB" sz="3000" dirty="0" smtClean="0">
                <a:solidFill>
                  <a:schemeClr val="bg1"/>
                </a:solidFill>
              </a:rPr>
              <a:t>Institutional </a:t>
            </a:r>
            <a:r>
              <a:rPr lang="en-GB" sz="3000" b="1" dirty="0" smtClean="0">
                <a:solidFill>
                  <a:schemeClr val="bg1"/>
                </a:solidFill>
              </a:rPr>
              <a:t>ethics</a:t>
            </a:r>
            <a:r>
              <a:rPr lang="en-GB" sz="3000" dirty="0" smtClean="0">
                <a:solidFill>
                  <a:schemeClr val="bg1"/>
                </a:solidFill>
              </a:rPr>
              <a:t> committees often assume people with Learning Disabilities are too vulnerable to take part in social research. </a:t>
            </a:r>
          </a:p>
          <a:p>
            <a:pPr marL="457200" indent="-457200">
              <a:buFont typeface="Arial" panose="020B0604020202020204" pitchFamily="34" charset="0"/>
              <a:buChar char="•"/>
            </a:pPr>
            <a:r>
              <a:rPr lang="en-GB" sz="3000" dirty="0" smtClean="0">
                <a:solidFill>
                  <a:schemeClr val="bg1"/>
                </a:solidFill>
              </a:rPr>
              <a:t>This results in their voices being absent from research about their lives.</a:t>
            </a:r>
          </a:p>
          <a:p>
            <a:pPr marL="457200" indent="-457200">
              <a:buFont typeface="Arial" panose="020B0604020202020204" pitchFamily="34" charset="0"/>
              <a:buChar char="•"/>
            </a:pPr>
            <a:r>
              <a:rPr lang="en-GB" sz="3000" dirty="0" smtClean="0">
                <a:solidFill>
                  <a:schemeClr val="bg1"/>
                </a:solidFill>
              </a:rPr>
              <a:t>Ethics can demand use of seemingly inclusive methods that don’t always work for people with learning disabilities. </a:t>
            </a:r>
          </a:p>
          <a:p>
            <a:pPr marL="457200" indent="-457200">
              <a:buFont typeface="Arial" panose="020B0604020202020204" pitchFamily="34" charset="0"/>
              <a:buChar char="•"/>
            </a:pPr>
            <a:r>
              <a:rPr lang="en-GB" sz="3000" dirty="0" smtClean="0">
                <a:solidFill>
                  <a:schemeClr val="bg1"/>
                </a:solidFill>
              </a:rPr>
              <a:t>In our research we found that participants much preferred to give oral rather than written consent and often found easy read formats less favourable  and more unhelpful than oral discussions of the purpose of the research.</a:t>
            </a:r>
          </a:p>
          <a:p>
            <a:pPr marL="457200" indent="-457200">
              <a:buFont typeface="Arial" panose="020B0604020202020204" pitchFamily="34" charset="0"/>
              <a:buChar char="•"/>
            </a:pPr>
            <a:r>
              <a:rPr lang="en-GB" sz="3000" dirty="0" smtClean="0">
                <a:solidFill>
                  <a:schemeClr val="bg1"/>
                </a:solidFill>
              </a:rPr>
              <a:t>In order to include participants, researchers must innovate to make informed consent accessible.</a:t>
            </a:r>
            <a:endParaRPr lang="en-GB" sz="3000" dirty="0">
              <a:solidFill>
                <a:schemeClr val="bg1"/>
              </a:solidFill>
            </a:endParaRPr>
          </a:p>
        </p:txBody>
      </p:sp>
      <p:sp>
        <p:nvSpPr>
          <p:cNvPr id="40" name="Rounded Rectangle 39"/>
          <p:cNvSpPr/>
          <p:nvPr/>
        </p:nvSpPr>
        <p:spPr>
          <a:xfrm>
            <a:off x="5281837" y="25848571"/>
            <a:ext cx="20044609" cy="6831129"/>
          </a:xfrm>
          <a:prstGeom prst="roundRect">
            <a:avLst/>
          </a:prstGeom>
          <a:effectLst>
            <a:outerShdw blurRad="50800" dist="38100" dir="13500000" algn="br"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endParaRPr lang="en-GB" sz="3000" dirty="0" smtClean="0">
              <a:solidFill>
                <a:schemeClr val="bg1"/>
              </a:solidFill>
            </a:endParaRPr>
          </a:p>
          <a:p>
            <a:pPr marL="457200" indent="-457200">
              <a:buFont typeface="Arial" panose="020B0604020202020204" pitchFamily="34" charset="0"/>
              <a:buChar char="•"/>
            </a:pPr>
            <a:r>
              <a:rPr lang="en-GB" sz="3000" dirty="0" smtClean="0">
                <a:solidFill>
                  <a:schemeClr val="bg1"/>
                </a:solidFill>
              </a:rPr>
              <a:t>Through </a:t>
            </a:r>
            <a:r>
              <a:rPr lang="en-GB" sz="3000" dirty="0" smtClean="0">
                <a:solidFill>
                  <a:schemeClr val="bg1"/>
                </a:solidFill>
              </a:rPr>
              <a:t>issues identified in ‘The Keys to Life’, the SLDO engages in research that affects the health and wellbeing of people with learning disabilities. </a:t>
            </a:r>
            <a:endParaRPr lang="en-GB" sz="3000" dirty="0" smtClean="0">
              <a:solidFill>
                <a:schemeClr val="bg1"/>
              </a:solidFill>
            </a:endParaRPr>
          </a:p>
          <a:p>
            <a:pPr marL="457200" indent="-457200">
              <a:buFont typeface="Arial" panose="020B0604020202020204" pitchFamily="34" charset="0"/>
              <a:buChar char="•"/>
            </a:pPr>
            <a:r>
              <a:rPr lang="en-GB" sz="3000" dirty="0" smtClean="0">
                <a:solidFill>
                  <a:schemeClr val="bg1"/>
                </a:solidFill>
              </a:rPr>
              <a:t>Hate </a:t>
            </a:r>
            <a:r>
              <a:rPr lang="en-GB" sz="3000" dirty="0" smtClean="0">
                <a:solidFill>
                  <a:schemeClr val="bg1"/>
                </a:solidFill>
              </a:rPr>
              <a:t>crime and violence was identified by people with learning disabilities as a key issue in their lives. However, as hate crime is a sensitive topic, people with learning disabilities can be constructed as too </a:t>
            </a:r>
            <a:r>
              <a:rPr lang="en-GB" sz="3000" b="1" dirty="0" smtClean="0">
                <a:solidFill>
                  <a:schemeClr val="bg1"/>
                </a:solidFill>
              </a:rPr>
              <a:t>vulnerable</a:t>
            </a:r>
            <a:r>
              <a:rPr lang="en-GB" sz="3000" dirty="0" smtClean="0">
                <a:solidFill>
                  <a:schemeClr val="bg1"/>
                </a:solidFill>
              </a:rPr>
              <a:t> to take part in the research by academic institutions, gatekeepers and researchers. </a:t>
            </a:r>
            <a:endParaRPr lang="en-GB" sz="3000" dirty="0" smtClean="0">
              <a:solidFill>
                <a:schemeClr val="bg1"/>
              </a:solidFill>
            </a:endParaRPr>
          </a:p>
          <a:p>
            <a:pPr marL="457200" indent="-457200">
              <a:buFont typeface="Arial" panose="020B0604020202020204" pitchFamily="34" charset="0"/>
              <a:buChar char="•"/>
            </a:pPr>
            <a:r>
              <a:rPr lang="en-GB" sz="3000" dirty="0" smtClean="0">
                <a:solidFill>
                  <a:schemeClr val="bg1"/>
                </a:solidFill>
              </a:rPr>
              <a:t>Their </a:t>
            </a:r>
            <a:r>
              <a:rPr lang="en-GB" sz="3000" dirty="0" smtClean="0">
                <a:solidFill>
                  <a:schemeClr val="bg1"/>
                </a:solidFill>
              </a:rPr>
              <a:t>voices are largely absent from academic research on hate crime. Our research found that participants wanted to have agency in directing and shaping discussions about the experiences they had and the hate crime and harassment they had been subject to. </a:t>
            </a:r>
            <a:endParaRPr lang="en-GB" sz="3000" dirty="0" smtClean="0">
              <a:solidFill>
                <a:schemeClr val="bg1"/>
              </a:solidFill>
            </a:endParaRPr>
          </a:p>
          <a:p>
            <a:pPr marL="457200" indent="-457200">
              <a:buFont typeface="Arial" panose="020B0604020202020204" pitchFamily="34" charset="0"/>
              <a:buChar char="•"/>
            </a:pPr>
            <a:r>
              <a:rPr lang="en-GB" sz="3000" dirty="0" smtClean="0">
                <a:solidFill>
                  <a:schemeClr val="bg1"/>
                </a:solidFill>
              </a:rPr>
              <a:t>They </a:t>
            </a:r>
            <a:r>
              <a:rPr lang="en-GB" sz="3000" dirty="0" smtClean="0">
                <a:solidFill>
                  <a:schemeClr val="bg1"/>
                </a:solidFill>
              </a:rPr>
              <a:t>didn’t see themselves as ‘too vulnerable’ to take part. By directing the research, through their narratives, they are active collaborators in shaping policy and practice on disability hate crime in Scotland.</a:t>
            </a:r>
            <a:endParaRPr lang="en-GB" sz="3000" dirty="0">
              <a:solidFill>
                <a:schemeClr val="bg1"/>
              </a:solidFill>
            </a:endParaRPr>
          </a:p>
        </p:txBody>
      </p:sp>
      <p:sp>
        <p:nvSpPr>
          <p:cNvPr id="3" name="TextBox 2"/>
          <p:cNvSpPr txBox="1"/>
          <p:nvPr/>
        </p:nvSpPr>
        <p:spPr>
          <a:xfrm>
            <a:off x="5609745" y="40372328"/>
            <a:ext cx="15639393" cy="1477328"/>
          </a:xfrm>
          <a:prstGeom prst="rect">
            <a:avLst/>
          </a:prstGeom>
          <a:noFill/>
        </p:spPr>
        <p:txBody>
          <a:bodyPr wrap="square" rtlCol="0">
            <a:spAutoFit/>
          </a:bodyPr>
          <a:lstStyle/>
          <a:p>
            <a:r>
              <a:rPr lang="en-GB" sz="1800" dirty="0" smtClean="0"/>
              <a:t>Watson , N. (2012) </a:t>
            </a:r>
            <a:r>
              <a:rPr lang="en-GB" sz="1800" dirty="0"/>
              <a:t>‘Researching Disablement’</a:t>
            </a:r>
            <a:endParaRPr lang="en-GB" sz="1800" dirty="0" smtClean="0"/>
          </a:p>
          <a:p>
            <a:r>
              <a:rPr lang="en-GB" sz="1800" dirty="0" smtClean="0"/>
              <a:t>Atkinson, D. (2004) Research </a:t>
            </a:r>
            <a:r>
              <a:rPr lang="en-GB" sz="1800" dirty="0"/>
              <a:t>and empowerment: involving people with learning difficulties in oral and life history research</a:t>
            </a:r>
            <a:r>
              <a:rPr lang="en-GB" sz="1800" dirty="0" smtClean="0"/>
              <a:t> </a:t>
            </a:r>
            <a:r>
              <a:rPr lang="en-GB" sz="1800" dirty="0"/>
              <a:t>see also England </a:t>
            </a:r>
            <a:r>
              <a:rPr lang="en-GB" sz="1800" dirty="0" smtClean="0"/>
              <a:t>1994</a:t>
            </a:r>
          </a:p>
          <a:p>
            <a:r>
              <a:rPr lang="en-GB" sz="1800" dirty="0" smtClean="0"/>
              <a:t>Stalker, K. </a:t>
            </a:r>
            <a:r>
              <a:rPr lang="en-GB" sz="1800" dirty="0"/>
              <a:t>(</a:t>
            </a:r>
            <a:r>
              <a:rPr lang="en-GB" sz="1800" dirty="0" smtClean="0"/>
              <a:t>1998 ) Some </a:t>
            </a:r>
            <a:r>
              <a:rPr lang="en-GB" sz="1800" dirty="0"/>
              <a:t>Ethical and </a:t>
            </a:r>
            <a:r>
              <a:rPr lang="en-GB" sz="1800" dirty="0" smtClean="0"/>
              <a:t>Methodological Issues </a:t>
            </a:r>
            <a:r>
              <a:rPr lang="en-GB" sz="1800" dirty="0"/>
              <a:t>in Research with </a:t>
            </a:r>
            <a:r>
              <a:rPr lang="en-GB" sz="1800" dirty="0" smtClean="0"/>
              <a:t>People with </a:t>
            </a:r>
            <a:r>
              <a:rPr lang="en-GB" sz="1800" dirty="0"/>
              <a:t>Learning Difficulties</a:t>
            </a:r>
            <a:endParaRPr lang="en-GB" sz="1800" dirty="0" smtClean="0"/>
          </a:p>
          <a:p>
            <a:r>
              <a:rPr lang="en-GB" sz="1800" dirty="0" smtClean="0"/>
              <a:t>Chappell , A. </a:t>
            </a:r>
            <a:r>
              <a:rPr lang="en-GB" sz="1800" dirty="0"/>
              <a:t>(</a:t>
            </a:r>
            <a:r>
              <a:rPr lang="en-GB" sz="1800" dirty="0" smtClean="0"/>
              <a:t>2000) </a:t>
            </a:r>
            <a:r>
              <a:rPr lang="en-GB" sz="1800" dirty="0"/>
              <a:t>Emergence of participatory methodology in learning difficulty research: understanding the </a:t>
            </a:r>
            <a:r>
              <a:rPr lang="en-GB" sz="1800" dirty="0" smtClean="0"/>
              <a:t>context</a:t>
            </a:r>
          </a:p>
          <a:p>
            <a:r>
              <a:rPr lang="en-GB" sz="1800" dirty="0" smtClean="0"/>
              <a:t>Walmsley &amp; Johnson (2003) </a:t>
            </a:r>
            <a:r>
              <a:rPr lang="en-GB" sz="1800" dirty="0"/>
              <a:t>Inclusive research with people with learning disabilities: Past, present and futures. </a:t>
            </a:r>
          </a:p>
        </p:txBody>
      </p:sp>
      <p:cxnSp>
        <p:nvCxnSpPr>
          <p:cNvPr id="6" name="Straight Connector 5"/>
          <p:cNvCxnSpPr/>
          <p:nvPr/>
        </p:nvCxnSpPr>
        <p:spPr>
          <a:xfrm>
            <a:off x="5046444" y="8893786"/>
            <a:ext cx="18511714"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31" name="Picture 30"/>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265893" y="39302749"/>
            <a:ext cx="1780552" cy="1808243"/>
          </a:xfrm>
          <a:prstGeom prst="rect">
            <a:avLst/>
          </a:prstGeom>
        </p:spPr>
      </p:pic>
      <p:sp>
        <p:nvSpPr>
          <p:cNvPr id="22" name="TextBox 21"/>
          <p:cNvSpPr txBox="1"/>
          <p:nvPr/>
        </p:nvSpPr>
        <p:spPr>
          <a:xfrm>
            <a:off x="5772539" y="34211813"/>
            <a:ext cx="18624331" cy="4832092"/>
          </a:xfrm>
          <a:prstGeom prst="rect">
            <a:avLst/>
          </a:prstGeom>
          <a:noFill/>
        </p:spPr>
        <p:txBody>
          <a:bodyPr wrap="square" rtlCol="0">
            <a:spAutoFit/>
          </a:bodyPr>
          <a:lstStyle/>
          <a:p>
            <a:pPr marL="457200" indent="-457200">
              <a:buFont typeface="Arial" panose="020B0604020202020204" pitchFamily="34" charset="0"/>
              <a:buChar char="•"/>
            </a:pPr>
            <a:r>
              <a:rPr lang="en-GB" sz="2800" dirty="0" smtClean="0"/>
              <a:t>Social research must strive to be inclusive, accessible and collaborative.</a:t>
            </a:r>
          </a:p>
          <a:p>
            <a:pPr marL="457200" indent="-457200">
              <a:buFont typeface="Arial" panose="020B0604020202020204" pitchFamily="34" charset="0"/>
              <a:buChar char="•"/>
            </a:pPr>
            <a:r>
              <a:rPr lang="en-GB" sz="2800" dirty="0" smtClean="0"/>
              <a:t>People with learning disabilities  should be active participants in narrating their own experiences and in shaping policy and practice about issues that affect their lives. </a:t>
            </a:r>
          </a:p>
          <a:p>
            <a:pPr marL="457200" indent="-457200">
              <a:buFont typeface="Arial" panose="020B0604020202020204" pitchFamily="34" charset="0"/>
              <a:buChar char="•"/>
            </a:pPr>
            <a:r>
              <a:rPr lang="en-GB" sz="2800" dirty="0" smtClean="0"/>
              <a:t>‘Sensitive’ research, such as research into hate crime and wellbeing, is essential in addressing the key issues that impact on wellbeing and social participation for people with learning disabilities and their voices must be made visible in order for this research to be meaningful. </a:t>
            </a:r>
          </a:p>
          <a:p>
            <a:pPr marL="457200" indent="-457200">
              <a:buFont typeface="Arial" panose="020B0604020202020204" pitchFamily="34" charset="0"/>
              <a:buChar char="•"/>
            </a:pPr>
            <a:r>
              <a:rPr lang="en-GB" sz="2800" dirty="0" smtClean="0"/>
              <a:t>Whilst research must always be sensitive to and respectful of the needs and ways in which people with learning disabilities are </a:t>
            </a:r>
            <a:r>
              <a:rPr lang="en-GB" sz="2800" i="1" dirty="0" smtClean="0"/>
              <a:t>made </a:t>
            </a:r>
            <a:r>
              <a:rPr lang="en-GB" sz="2800" dirty="0" smtClean="0"/>
              <a:t>vulnerable,  ethics committees must recognise people with learning disabilities as necessary and active collaborators in research. </a:t>
            </a:r>
          </a:p>
          <a:p>
            <a:pPr marL="457200" indent="-457200">
              <a:buFont typeface="Arial" panose="020B0604020202020204" pitchFamily="34" charset="0"/>
              <a:buChar char="•"/>
            </a:pPr>
            <a:r>
              <a:rPr lang="en-GB" sz="2800" dirty="0" smtClean="0"/>
              <a:t>Social researchers should innovate and adapt research methods and research designs in order to best include people with learning disabilities and make informed consent accessible.</a:t>
            </a:r>
            <a:endParaRPr lang="en-GB" sz="2800" dirty="0"/>
          </a:p>
        </p:txBody>
      </p:sp>
      <p:cxnSp>
        <p:nvCxnSpPr>
          <p:cNvPr id="28" name="Straight Connector 27"/>
          <p:cNvCxnSpPr/>
          <p:nvPr/>
        </p:nvCxnSpPr>
        <p:spPr>
          <a:xfrm>
            <a:off x="5772539" y="40260827"/>
            <a:ext cx="19830661" cy="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0722077" y="26128060"/>
            <a:ext cx="8686800" cy="707886"/>
          </a:xfrm>
          <a:prstGeom prst="rect">
            <a:avLst/>
          </a:prstGeom>
          <a:noFill/>
        </p:spPr>
        <p:txBody>
          <a:bodyPr wrap="square" rtlCol="0">
            <a:spAutoFit/>
          </a:bodyPr>
          <a:lstStyle/>
          <a:p>
            <a:pPr algn="ctr"/>
            <a:r>
              <a:rPr lang="en-GB" sz="4000" b="1" dirty="0" smtClean="0">
                <a:solidFill>
                  <a:schemeClr val="bg1"/>
                </a:solidFill>
              </a:rPr>
              <a:t>Sensitive Research and Vulnerability</a:t>
            </a:r>
            <a:endParaRPr lang="en-GB" sz="4000" b="1" dirty="0">
              <a:solidFill>
                <a:schemeClr val="bg1"/>
              </a:solidFill>
            </a:endParaRPr>
          </a:p>
        </p:txBody>
      </p:sp>
      <p:cxnSp>
        <p:nvCxnSpPr>
          <p:cNvPr id="34" name="Straight Arrow Connector 33"/>
          <p:cNvCxnSpPr/>
          <p:nvPr/>
        </p:nvCxnSpPr>
        <p:spPr>
          <a:xfrm>
            <a:off x="9107904" y="19804820"/>
            <a:ext cx="2045369" cy="1748088"/>
          </a:xfrm>
          <a:prstGeom prst="straightConnector1">
            <a:avLst/>
          </a:prstGeom>
          <a:ln w="76200">
            <a:solidFill>
              <a:schemeClr val="bg1">
                <a:lumMod val="50000"/>
              </a:schemeClr>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flipV="1">
            <a:off x="17253284" y="21389658"/>
            <a:ext cx="2155593" cy="965016"/>
          </a:xfrm>
          <a:prstGeom prst="straightConnector1">
            <a:avLst/>
          </a:prstGeom>
          <a:ln w="76200">
            <a:solidFill>
              <a:srgbClr val="0088CF"/>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H="1">
            <a:off x="7796462" y="23996632"/>
            <a:ext cx="2334126" cy="1137987"/>
          </a:xfrm>
          <a:prstGeom prst="straightConnector1">
            <a:avLst/>
          </a:prstGeom>
          <a:ln w="76200">
            <a:solidFill>
              <a:srgbClr val="81C341"/>
            </a:solidFill>
            <a:headEnd type="arrow"/>
            <a:tailEnd type="arrow"/>
          </a:ln>
        </p:spPr>
        <p:style>
          <a:lnRef idx="1">
            <a:schemeClr val="accent1"/>
          </a:lnRef>
          <a:fillRef idx="0">
            <a:schemeClr val="accent1"/>
          </a:fillRef>
          <a:effectRef idx="0">
            <a:schemeClr val="accent1"/>
          </a:effectRef>
          <a:fontRef idx="minor">
            <a:schemeClr val="tx1"/>
          </a:fontRef>
        </p:style>
      </p:cxnSp>
      <p:pic>
        <p:nvPicPr>
          <p:cNvPr id="50" name="Picture 4" descr="J:\HW\MHW\SLDO\TEAM\Branding\Logos\Partner logos\UoG Logo.jp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7171956" y="894065"/>
            <a:ext cx="2161032" cy="923544"/>
          </a:xfrm>
          <a:prstGeom prst="rect">
            <a:avLst/>
          </a:prstGeom>
          <a:noFill/>
          <a:extLst>
            <a:ext uri="{909E8E84-426E-40DD-AFC4-6F175D3DCCD1}">
              <a14:hiddenFill xmlns:a14="http://schemas.microsoft.com/office/drawing/2010/main">
                <a:solidFill>
                  <a:srgbClr val="FFFFFF"/>
                </a:solidFill>
              </a14:hiddenFill>
            </a:ext>
          </a:extLst>
        </p:spPr>
      </p:pic>
      <p:cxnSp>
        <p:nvCxnSpPr>
          <p:cNvPr id="58" name="Straight Connector 57"/>
          <p:cNvCxnSpPr/>
          <p:nvPr/>
        </p:nvCxnSpPr>
        <p:spPr>
          <a:xfrm>
            <a:off x="5046444" y="11808368"/>
            <a:ext cx="1853445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64" name="Picture 63" descr="Symbols Colour RGB_bars.jpg"/>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744829" y="10452537"/>
            <a:ext cx="1918652" cy="1918652"/>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767</TotalTime>
  <Words>895</Words>
  <Application>Microsoft Office PowerPoint</Application>
  <PresentationFormat>Custom</PresentationFormat>
  <Paragraphs>50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University of Glasgow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Ewelina Rydzewska</dc:creator>
  <cp:lastModifiedBy>Phillippa Wiseman</cp:lastModifiedBy>
  <cp:revision>115</cp:revision>
  <dcterms:created xsi:type="dcterms:W3CDTF">2015-10-26T11:13:00Z</dcterms:created>
  <dcterms:modified xsi:type="dcterms:W3CDTF">2017-05-04T13:05:45Z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2057-10.1.0.5798</vt:lpwstr>
  </property>
</Properties>
</file>