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21383625" cy="30275213"/>
  <p:notesSz cx="9144000" cy="6858000"/>
  <p:defaultTextStyle>
    <a:defPPr>
      <a:defRPr lang="en-US"/>
    </a:defPPr>
    <a:lvl1pPr marL="0" algn="l" defTabSz="2479264" rtl="0" eaLnBrk="1" latinLnBrk="0" hangingPunct="1">
      <a:defRPr sz="4880" kern="1200">
        <a:solidFill>
          <a:schemeClr val="tx1"/>
        </a:solidFill>
        <a:latin typeface="+mn-lt"/>
        <a:ea typeface="+mn-ea"/>
        <a:cs typeface="+mn-cs"/>
      </a:defRPr>
    </a:lvl1pPr>
    <a:lvl2pPr marL="1239632" algn="l" defTabSz="2479264" rtl="0" eaLnBrk="1" latinLnBrk="0" hangingPunct="1">
      <a:defRPr sz="4880" kern="1200">
        <a:solidFill>
          <a:schemeClr val="tx1"/>
        </a:solidFill>
        <a:latin typeface="+mn-lt"/>
        <a:ea typeface="+mn-ea"/>
        <a:cs typeface="+mn-cs"/>
      </a:defRPr>
    </a:lvl2pPr>
    <a:lvl3pPr marL="2479264" algn="l" defTabSz="2479264" rtl="0" eaLnBrk="1" latinLnBrk="0" hangingPunct="1">
      <a:defRPr sz="4880" kern="1200">
        <a:solidFill>
          <a:schemeClr val="tx1"/>
        </a:solidFill>
        <a:latin typeface="+mn-lt"/>
        <a:ea typeface="+mn-ea"/>
        <a:cs typeface="+mn-cs"/>
      </a:defRPr>
    </a:lvl3pPr>
    <a:lvl4pPr marL="3718895" algn="l" defTabSz="2479264" rtl="0" eaLnBrk="1" latinLnBrk="0" hangingPunct="1">
      <a:defRPr sz="4880" kern="1200">
        <a:solidFill>
          <a:schemeClr val="tx1"/>
        </a:solidFill>
        <a:latin typeface="+mn-lt"/>
        <a:ea typeface="+mn-ea"/>
        <a:cs typeface="+mn-cs"/>
      </a:defRPr>
    </a:lvl4pPr>
    <a:lvl5pPr marL="4958527" algn="l" defTabSz="2479264" rtl="0" eaLnBrk="1" latinLnBrk="0" hangingPunct="1">
      <a:defRPr sz="4880" kern="1200">
        <a:solidFill>
          <a:schemeClr val="tx1"/>
        </a:solidFill>
        <a:latin typeface="+mn-lt"/>
        <a:ea typeface="+mn-ea"/>
        <a:cs typeface="+mn-cs"/>
      </a:defRPr>
    </a:lvl5pPr>
    <a:lvl6pPr marL="6198159" algn="l" defTabSz="2479264" rtl="0" eaLnBrk="1" latinLnBrk="0" hangingPunct="1">
      <a:defRPr sz="4880" kern="1200">
        <a:solidFill>
          <a:schemeClr val="tx1"/>
        </a:solidFill>
        <a:latin typeface="+mn-lt"/>
        <a:ea typeface="+mn-ea"/>
        <a:cs typeface="+mn-cs"/>
      </a:defRPr>
    </a:lvl6pPr>
    <a:lvl7pPr marL="7437791" algn="l" defTabSz="2479264" rtl="0" eaLnBrk="1" latinLnBrk="0" hangingPunct="1">
      <a:defRPr sz="4880" kern="1200">
        <a:solidFill>
          <a:schemeClr val="tx1"/>
        </a:solidFill>
        <a:latin typeface="+mn-lt"/>
        <a:ea typeface="+mn-ea"/>
        <a:cs typeface="+mn-cs"/>
      </a:defRPr>
    </a:lvl7pPr>
    <a:lvl8pPr marL="8677422" algn="l" defTabSz="2479264" rtl="0" eaLnBrk="1" latinLnBrk="0" hangingPunct="1">
      <a:defRPr sz="4880" kern="1200">
        <a:solidFill>
          <a:schemeClr val="tx1"/>
        </a:solidFill>
        <a:latin typeface="+mn-lt"/>
        <a:ea typeface="+mn-ea"/>
        <a:cs typeface="+mn-cs"/>
      </a:defRPr>
    </a:lvl8pPr>
    <a:lvl9pPr marL="9917054" algn="l" defTabSz="2479264" rtl="0" eaLnBrk="1" latinLnBrk="0" hangingPunct="1">
      <a:defRPr sz="4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5" userDrawn="1">
          <p15:clr>
            <a:srgbClr val="A4A3A4"/>
          </p15:clr>
        </p15:guide>
        <p15:guide id="2" pos="67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orah Kinnear" initials="DK"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5961"/>
    <a:srgbClr val="0088CF"/>
    <a:srgbClr val="81C341"/>
    <a:srgbClr val="F99D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587" autoAdjust="0"/>
    <p:restoredTop sz="50000" autoAdjust="0"/>
  </p:normalViewPr>
  <p:slideViewPr>
    <p:cSldViewPr snapToGrid="0">
      <p:cViewPr varScale="1">
        <p:scale>
          <a:sx n="17" d="100"/>
          <a:sy n="17" d="100"/>
        </p:scale>
        <p:origin x="2424" y="138"/>
      </p:cViewPr>
      <p:guideLst>
        <p:guide orient="horz" pos="9535"/>
        <p:guide pos="673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76626EA-51D6-478A-9000-69EB99FAD209}" type="datetimeFigureOut">
              <a:rPr lang="en-GB" smtClean="0"/>
              <a:t>24/09/2020</a:t>
            </a:fld>
            <a:endParaRPr lang="en-GB"/>
          </a:p>
        </p:txBody>
      </p:sp>
      <p:sp>
        <p:nvSpPr>
          <p:cNvPr id="4" name="Slide Image Placeholder 3"/>
          <p:cNvSpPr>
            <a:spLocks noGrp="1" noRot="1" noChangeAspect="1"/>
          </p:cNvSpPr>
          <p:nvPr>
            <p:ph type="sldImg" idx="2"/>
          </p:nvPr>
        </p:nvSpPr>
        <p:spPr>
          <a:xfrm>
            <a:off x="3663950" y="514350"/>
            <a:ext cx="1816100"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4454824-8E64-4B98-8251-7CA3EBE91DA3}" type="slidenum">
              <a:rPr lang="en-GB" smtClean="0"/>
              <a:t>‹#›</a:t>
            </a:fld>
            <a:endParaRPr lang="en-GB"/>
          </a:p>
        </p:txBody>
      </p:sp>
    </p:spTree>
    <p:extLst>
      <p:ext uri="{BB962C8B-B14F-4D97-AF65-F5344CB8AC3E}">
        <p14:creationId xmlns:p14="http://schemas.microsoft.com/office/powerpoint/2010/main" val="2943729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454824-8E64-4B98-8251-7CA3EBE91DA3}" type="slidenum">
              <a:rPr lang="en-GB" smtClean="0"/>
              <a:t>1</a:t>
            </a:fld>
            <a:endParaRPr lang="en-GB"/>
          </a:p>
        </p:txBody>
      </p:sp>
    </p:spTree>
    <p:extLst>
      <p:ext uri="{BB962C8B-B14F-4D97-AF65-F5344CB8AC3E}">
        <p14:creationId xmlns:p14="http://schemas.microsoft.com/office/powerpoint/2010/main" val="66135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79374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21899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99321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194124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36536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851207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415451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29472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297718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1928190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dirty="0"/>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506EB75B-2576-43B1-BAFA-58BA296775C2}" type="datetimeFigureOut">
              <a:rPr lang="en-GB" smtClean="0"/>
              <a:t>24/09/2020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54822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506EB75B-2576-43B1-BAFA-58BA296775C2}" type="datetimeFigureOut">
              <a:rPr lang="en-GB" smtClean="0"/>
              <a:t>24/09/2020</a:t>
            </a:fld>
            <a:endParaRPr lang="en-GB" dirty="0"/>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2B4EE55B-7AF5-4717-84FD-4C4CE83358A2}" type="slidenum">
              <a:rPr lang="en-GB" smtClean="0"/>
              <a:t>‹#›</a:t>
            </a:fld>
            <a:endParaRPr lang="en-GB" dirty="0"/>
          </a:p>
        </p:txBody>
      </p:sp>
    </p:spTree>
    <p:extLst>
      <p:ext uri="{BB962C8B-B14F-4D97-AF65-F5344CB8AC3E}">
        <p14:creationId xmlns:p14="http://schemas.microsoft.com/office/powerpoint/2010/main" val="13976067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background5.jpg"/>
          <p:cNvPicPr>
            <a:picLocks noChangeAspect="1"/>
          </p:cNvPicPr>
          <p:nvPr/>
        </p:nvPicPr>
        <p:blipFill rotWithShape="1">
          <a:blip r:embed="rId3">
            <a:extLst>
              <a:ext uri="{28A0092B-C50C-407E-A947-70E740481C1C}">
                <a14:useLocalDpi xmlns:a14="http://schemas.microsoft.com/office/drawing/2010/main" val="0"/>
              </a:ext>
            </a:extLst>
          </a:blip>
          <a:srcRect t="83173" r="822" b="6456"/>
          <a:stretch/>
        </p:blipFill>
        <p:spPr>
          <a:xfrm rot="5400000">
            <a:off x="-14524250" y="13418423"/>
            <a:ext cx="31367635" cy="2319135"/>
          </a:xfrm>
          <a:prstGeom prst="rect">
            <a:avLst/>
          </a:prstGeom>
        </p:spPr>
      </p:pic>
      <p:sp>
        <p:nvSpPr>
          <p:cNvPr id="9" name="TextBox 8"/>
          <p:cNvSpPr txBox="1"/>
          <p:nvPr/>
        </p:nvSpPr>
        <p:spPr>
          <a:xfrm>
            <a:off x="4710637" y="410682"/>
            <a:ext cx="12794822" cy="1200329"/>
          </a:xfrm>
          <a:prstGeom prst="rect">
            <a:avLst/>
          </a:prstGeom>
          <a:solidFill>
            <a:schemeClr val="bg1"/>
          </a:solidFill>
        </p:spPr>
        <p:txBody>
          <a:bodyPr wrap="square" rtlCol="0">
            <a:spAutoFit/>
          </a:bodyPr>
          <a:lstStyle/>
          <a:p>
            <a:pPr algn="ctr"/>
            <a:r>
              <a:rPr lang="en-GB" sz="3600" b="1" dirty="0">
                <a:solidFill>
                  <a:srgbClr val="4F5961"/>
                </a:solidFill>
                <a:latin typeface="Swiss 721"/>
              </a:rPr>
              <a:t>Older fathers’ perspectives on caring for a son or daughter with intellectual disabilities</a:t>
            </a:r>
          </a:p>
        </p:txBody>
      </p:sp>
      <p:pic>
        <p:nvPicPr>
          <p:cNvPr id="7" name="Picture 6"/>
          <p:cNvPicPr>
            <a:picLocks/>
          </p:cNvPicPr>
          <p:nvPr/>
        </p:nvPicPr>
        <p:blipFill>
          <a:blip r:embed="rId4">
            <a:extLst>
              <a:ext uri="{28A0092B-C50C-407E-A947-70E740481C1C}">
                <a14:useLocalDpi xmlns:a14="http://schemas.microsoft.com/office/drawing/2010/main" val="0"/>
              </a:ext>
            </a:extLst>
          </a:blip>
          <a:stretch>
            <a:fillRect/>
          </a:stretch>
        </p:blipFill>
        <p:spPr>
          <a:xfrm>
            <a:off x="2888374" y="2472455"/>
            <a:ext cx="1623600" cy="1623600"/>
          </a:xfrm>
          <a:prstGeom prst="rect">
            <a:avLst/>
          </a:prstGeom>
        </p:spPr>
      </p:pic>
      <p:sp>
        <p:nvSpPr>
          <p:cNvPr id="16" name="TextBox 15"/>
          <p:cNvSpPr txBox="1"/>
          <p:nvPr/>
        </p:nvSpPr>
        <p:spPr>
          <a:xfrm>
            <a:off x="4849457" y="2357678"/>
            <a:ext cx="15504717" cy="2526846"/>
          </a:xfrm>
          <a:prstGeom prst="rect">
            <a:avLst/>
          </a:prstGeom>
          <a:noFill/>
        </p:spPr>
        <p:txBody>
          <a:bodyPr wrap="square" rtlCol="0">
            <a:spAutoFit/>
          </a:bodyPr>
          <a:lstStyle/>
          <a:p>
            <a:r>
              <a:rPr lang="en-GB" sz="2260" dirty="0" smtClean="0">
                <a:solidFill>
                  <a:srgbClr val="F99D2B"/>
                </a:solidFill>
                <a:latin typeface="Swiss 721 Light"/>
              </a:rPr>
              <a:t>Introduction</a:t>
            </a:r>
            <a:endParaRPr lang="en-GB" sz="2260" dirty="0">
              <a:solidFill>
                <a:srgbClr val="F99D2B"/>
              </a:solidFill>
              <a:latin typeface="Swiss 721 Light"/>
            </a:endParaRPr>
          </a:p>
          <a:p>
            <a:endParaRPr lang="en-GB" sz="2260" dirty="0">
              <a:solidFill>
                <a:srgbClr val="F99D2B"/>
              </a:solidFill>
              <a:latin typeface="Swiss 721 Light"/>
            </a:endParaRPr>
          </a:p>
          <a:p>
            <a:r>
              <a:rPr lang="en-GB" sz="2260" dirty="0">
                <a:latin typeface="Swiss 721 Light"/>
              </a:rPr>
              <a:t>As life expectancy for people with intellectual disabilities increases, there is a growing cohort of older father carers (Cairns et al, 2013). Previous research into the experiences of older parents has largely focussed on mothers, resulting in a dearth of studies on fathers and therefore little understanding of fathers’ experiences of caring into older age (Gore, 2010). </a:t>
            </a:r>
            <a:r>
              <a:rPr lang="en-GB" sz="2260" dirty="0" smtClean="0">
                <a:latin typeface="Swiss 721 Light"/>
              </a:rPr>
              <a:t>As older father carers are a growing cohort, it is important to investigate the impact of caring on this population. This </a:t>
            </a:r>
            <a:r>
              <a:rPr lang="en-GB" sz="2260" dirty="0">
                <a:latin typeface="Swiss 721 Light"/>
              </a:rPr>
              <a:t>study aimed to gain a more in-depth understanding of older father carers’ experiences of caregiving.  </a:t>
            </a:r>
          </a:p>
        </p:txBody>
      </p:sp>
      <p:cxnSp>
        <p:nvCxnSpPr>
          <p:cNvPr id="30" name="Straight Connector 29"/>
          <p:cNvCxnSpPr/>
          <p:nvPr/>
        </p:nvCxnSpPr>
        <p:spPr>
          <a:xfrm>
            <a:off x="4865500" y="2825892"/>
            <a:ext cx="15072083" cy="0"/>
          </a:xfrm>
          <a:prstGeom prst="line">
            <a:avLst/>
          </a:prstGeom>
          <a:ln>
            <a:solidFill>
              <a:srgbClr val="F99D2B"/>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95431" y="1680570"/>
            <a:ext cx="14025233" cy="677108"/>
          </a:xfrm>
          <a:prstGeom prst="rect">
            <a:avLst/>
          </a:prstGeom>
          <a:noFill/>
        </p:spPr>
        <p:txBody>
          <a:bodyPr wrap="square" rtlCol="0">
            <a:spAutoFit/>
          </a:bodyPr>
          <a:lstStyle/>
          <a:p>
            <a:pPr algn="ctr"/>
            <a:r>
              <a:rPr lang="en-GB" sz="1900" dirty="0">
                <a:solidFill>
                  <a:srgbClr val="4F5961"/>
                </a:solidFill>
                <a:latin typeface="Swiss 721 Roman"/>
              </a:rPr>
              <a:t>Mrs Kirsty Dunn, Dr Deborah Kinnear, Professor Andrew Jahoda</a:t>
            </a:r>
          </a:p>
          <a:p>
            <a:pPr algn="ctr"/>
            <a:r>
              <a:rPr lang="en-GB" sz="1900" dirty="0">
                <a:solidFill>
                  <a:srgbClr val="4F5961"/>
                </a:solidFill>
                <a:latin typeface="Swiss 721 Roman"/>
              </a:rPr>
              <a:t>University of Glasgow, Institute of Health and Wellbeing</a:t>
            </a:r>
          </a:p>
        </p:txBody>
      </p:sp>
      <p:sp>
        <p:nvSpPr>
          <p:cNvPr id="32" name="TextBox 31"/>
          <p:cNvSpPr txBox="1"/>
          <p:nvPr/>
        </p:nvSpPr>
        <p:spPr>
          <a:xfrm>
            <a:off x="4894457" y="5337373"/>
            <a:ext cx="15488674" cy="1831271"/>
          </a:xfrm>
          <a:prstGeom prst="rect">
            <a:avLst/>
          </a:prstGeom>
          <a:noFill/>
        </p:spPr>
        <p:txBody>
          <a:bodyPr wrap="square" rtlCol="0">
            <a:spAutoFit/>
          </a:bodyPr>
          <a:lstStyle/>
          <a:p>
            <a:r>
              <a:rPr lang="en-GB" sz="2260" dirty="0">
                <a:solidFill>
                  <a:srgbClr val="0088CF"/>
                </a:solidFill>
                <a:latin typeface="Swiss 721 Light"/>
              </a:rPr>
              <a:t>Methods</a:t>
            </a:r>
          </a:p>
          <a:p>
            <a:endParaRPr lang="en-GB" sz="2260" dirty="0">
              <a:solidFill>
                <a:srgbClr val="0088CF"/>
              </a:solidFill>
              <a:latin typeface="Swiss 721 Light"/>
            </a:endParaRPr>
          </a:p>
          <a:p>
            <a:r>
              <a:rPr lang="en-GB" sz="2260" dirty="0">
                <a:latin typeface="Swiss 721 Light"/>
              </a:rPr>
              <a:t>Semi‐structured interviews were conducted with 7 older fathers (Mean age= 63.9 years) recruited from charitable organisations providing services to people with intellectual disabilities and their families. Interviews were audio-recorded and transcribed verbatim. Transcripts were analysed using Constructivist Grounded Theory (Charmaz, 2006).</a:t>
            </a:r>
          </a:p>
        </p:txBody>
      </p:sp>
      <p:cxnSp>
        <p:nvCxnSpPr>
          <p:cNvPr id="33" name="Straight Connector 32"/>
          <p:cNvCxnSpPr>
            <a:cxnSpLocks/>
          </p:cNvCxnSpPr>
          <p:nvPr/>
        </p:nvCxnSpPr>
        <p:spPr>
          <a:xfrm>
            <a:off x="4896364" y="5820520"/>
            <a:ext cx="14917220" cy="0"/>
          </a:xfrm>
          <a:prstGeom prst="line">
            <a:avLst/>
          </a:prstGeom>
          <a:ln>
            <a:solidFill>
              <a:srgbClr val="0088CF"/>
            </a:solidFill>
          </a:ln>
        </p:spPr>
        <p:style>
          <a:lnRef idx="1">
            <a:schemeClr val="accent1"/>
          </a:lnRef>
          <a:fillRef idx="0">
            <a:schemeClr val="accent1"/>
          </a:fillRef>
          <a:effectRef idx="0">
            <a:schemeClr val="accent1"/>
          </a:effectRef>
          <a:fontRef idx="minor">
            <a:schemeClr val="tx1"/>
          </a:fontRef>
        </p:style>
      </p:cxnSp>
      <p:pic>
        <p:nvPicPr>
          <p:cNvPr id="15" name="Picture 14" descr="Symbols Colour RGB_bars.jpg"/>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2908504" y="5346270"/>
            <a:ext cx="1623600" cy="1623600"/>
          </a:xfrm>
          <a:prstGeom prst="rect">
            <a:avLst/>
          </a:prstGeom>
        </p:spPr>
      </p:pic>
      <p:pic>
        <p:nvPicPr>
          <p:cNvPr id="17" name="Picture 16" descr="Symbols Colour RGB_pencil.jpg"/>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2908504" y="27022123"/>
            <a:ext cx="1623600" cy="1623600"/>
          </a:xfrm>
          <a:prstGeom prst="rect">
            <a:avLst/>
          </a:prstGeom>
        </p:spPr>
      </p:pic>
      <p:pic>
        <p:nvPicPr>
          <p:cNvPr id="4" name="Picture 3" descr="UoG_colour.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946892" y="284271"/>
            <a:ext cx="2217946" cy="689037"/>
          </a:xfrm>
          <a:prstGeom prst="rect">
            <a:avLst/>
          </a:prstGeom>
        </p:spPr>
      </p:pic>
      <p:pic>
        <p:nvPicPr>
          <p:cNvPr id="28" name="Picture 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207422"/>
            <a:ext cx="2267377" cy="1100495"/>
          </a:xfrm>
          <a:prstGeom prst="rect">
            <a:avLst/>
          </a:prstGeom>
        </p:spPr>
      </p:pic>
      <p:sp>
        <p:nvSpPr>
          <p:cNvPr id="74" name="Rectangle 73"/>
          <p:cNvSpPr/>
          <p:nvPr/>
        </p:nvSpPr>
        <p:spPr>
          <a:xfrm>
            <a:off x="4770392" y="13903021"/>
            <a:ext cx="4556488" cy="787908"/>
          </a:xfrm>
          <a:prstGeom prst="rect">
            <a:avLst/>
          </a:prstGeom>
        </p:spPr>
        <p:txBody>
          <a:bodyPr wrap="square">
            <a:spAutoFit/>
          </a:bodyPr>
          <a:lstStyle/>
          <a:p>
            <a:endParaRPr lang="en-GB" sz="2260" dirty="0">
              <a:solidFill>
                <a:schemeClr val="tx1">
                  <a:lumMod val="50000"/>
                  <a:lumOff val="50000"/>
                </a:schemeClr>
              </a:solidFill>
              <a:latin typeface="Swiss 721"/>
            </a:endParaRPr>
          </a:p>
          <a:p>
            <a:endParaRPr lang="en-GB" sz="2260" dirty="0">
              <a:latin typeface="Swiss 721"/>
            </a:endParaRPr>
          </a:p>
        </p:txBody>
      </p:sp>
      <p:sp>
        <p:nvSpPr>
          <p:cNvPr id="78" name="TextBox 77"/>
          <p:cNvSpPr txBox="1"/>
          <p:nvPr/>
        </p:nvSpPr>
        <p:spPr>
          <a:xfrm>
            <a:off x="4849455" y="27523315"/>
            <a:ext cx="15322214" cy="2526846"/>
          </a:xfrm>
          <a:prstGeom prst="rect">
            <a:avLst/>
          </a:prstGeom>
          <a:noFill/>
        </p:spPr>
        <p:txBody>
          <a:bodyPr wrap="square" rtlCol="0">
            <a:spAutoFit/>
          </a:bodyPr>
          <a:lstStyle/>
          <a:p>
            <a:r>
              <a:rPr lang="en-GB" sz="2260" dirty="0">
                <a:solidFill>
                  <a:srgbClr val="00B0F0"/>
                </a:solidFill>
                <a:latin typeface="Swiss 721 Light"/>
              </a:rPr>
              <a:t>References</a:t>
            </a:r>
          </a:p>
          <a:p>
            <a:endParaRPr lang="en-GB" sz="2260" dirty="0">
              <a:solidFill>
                <a:srgbClr val="00B0F0"/>
              </a:solidFill>
              <a:latin typeface="Swiss 721 Light"/>
            </a:endParaRPr>
          </a:p>
          <a:p>
            <a:r>
              <a:rPr lang="en-GB" sz="2260" dirty="0">
                <a:latin typeface="Swiss 721 Roman"/>
              </a:rPr>
              <a:t>Cairns, D., </a:t>
            </a:r>
            <a:r>
              <a:rPr lang="en-GB" sz="2260" dirty="0" err="1">
                <a:latin typeface="Swiss 721 Roman"/>
              </a:rPr>
              <a:t>Tolson</a:t>
            </a:r>
            <a:r>
              <a:rPr lang="en-GB" sz="2260" dirty="0">
                <a:latin typeface="Swiss 721 Roman"/>
              </a:rPr>
              <a:t>, D., Brown, J., &amp; </a:t>
            </a:r>
            <a:r>
              <a:rPr lang="en-GB" sz="2260" dirty="0" err="1">
                <a:latin typeface="Swiss 721 Roman"/>
              </a:rPr>
              <a:t>Darbyshire</a:t>
            </a:r>
            <a:r>
              <a:rPr lang="en-GB" sz="2260" dirty="0">
                <a:latin typeface="Swiss 721 Roman"/>
              </a:rPr>
              <a:t>, C. (2013) The need for future alternatives: an investigation of the experiences and future of older parents caring for offspring with learning disabilities over a prolonged period of time. British journal of learning disabilities, 41(1), 73-82.</a:t>
            </a:r>
          </a:p>
          <a:p>
            <a:r>
              <a:rPr lang="en-GB" sz="2260" dirty="0">
                <a:latin typeface="Swiss 721 Roman"/>
              </a:rPr>
              <a:t>Charmaz, K. (2006). Constructing grounded theory: a practical guide through qualitative research. London: Sage.</a:t>
            </a:r>
          </a:p>
          <a:p>
            <a:r>
              <a:rPr lang="en-GB" sz="2260" dirty="0">
                <a:latin typeface="Swiss 721 Roman"/>
              </a:rPr>
              <a:t>Gore, N. (2010) Support for fathers of learning disabled children. Community Care, 11 (1809), 24-25.</a:t>
            </a:r>
            <a:endParaRPr lang="en-GB" sz="2260" dirty="0">
              <a:solidFill>
                <a:srgbClr val="00B0F0"/>
              </a:solidFill>
              <a:latin typeface="Swiss 721 Light"/>
            </a:endParaRPr>
          </a:p>
        </p:txBody>
      </p:sp>
      <p:cxnSp>
        <p:nvCxnSpPr>
          <p:cNvPr id="79" name="Straight Connector 78"/>
          <p:cNvCxnSpPr>
            <a:cxnSpLocks/>
          </p:cNvCxnSpPr>
          <p:nvPr/>
        </p:nvCxnSpPr>
        <p:spPr>
          <a:xfrm>
            <a:off x="4849455" y="28124585"/>
            <a:ext cx="15011039"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849456" y="24291515"/>
            <a:ext cx="15056040" cy="2874633"/>
          </a:xfrm>
          <a:prstGeom prst="rect">
            <a:avLst/>
          </a:prstGeom>
          <a:noFill/>
        </p:spPr>
        <p:txBody>
          <a:bodyPr wrap="square" rtlCol="0">
            <a:spAutoFit/>
          </a:bodyPr>
          <a:lstStyle/>
          <a:p>
            <a:r>
              <a:rPr lang="en-GB" sz="2260" dirty="0">
                <a:solidFill>
                  <a:srgbClr val="F99D2B"/>
                </a:solidFill>
                <a:latin typeface="Swiss 721 Light"/>
              </a:rPr>
              <a:t>Conclusions</a:t>
            </a:r>
          </a:p>
          <a:p>
            <a:endParaRPr lang="en-GB" sz="2260" dirty="0">
              <a:latin typeface="Swiss 721 Roman"/>
            </a:endParaRPr>
          </a:p>
          <a:p>
            <a:r>
              <a:rPr lang="en-GB" sz="2260" dirty="0">
                <a:latin typeface="Swiss 721 Roman"/>
              </a:rPr>
              <a:t>Results from this study demonstrate the high value that older fathers place upon their relationship with their child, and the ways in which they perceive parenting a child with intellectual disabilities to have led to personal growth for both themselves and their family. Becoming an expert in the social care system was found to positively impact fathers’ wellbeing and give unemployed fathers a new sense of purpose. This suggests that fathers would benefit from services interacting with them and providing them with more information about the social care system as well as how to care for their child with intellectual disabilities.</a:t>
            </a:r>
          </a:p>
        </p:txBody>
      </p:sp>
      <p:graphicFrame>
        <p:nvGraphicFramePr>
          <p:cNvPr id="2" name="Table 1"/>
          <p:cNvGraphicFramePr>
            <a:graphicFrameLocks noGrp="1"/>
          </p:cNvGraphicFramePr>
          <p:nvPr>
            <p:extLst>
              <p:ext uri="{D42A27DB-BD31-4B8C-83A1-F6EECF244321}">
                <p14:modId xmlns:p14="http://schemas.microsoft.com/office/powerpoint/2010/main" val="1565597963"/>
              </p:ext>
            </p:extLst>
          </p:nvPr>
        </p:nvGraphicFramePr>
        <p:xfrm>
          <a:off x="3829256" y="13044519"/>
          <a:ext cx="16092283" cy="11101971"/>
        </p:xfrm>
        <a:graphic>
          <a:graphicData uri="http://schemas.openxmlformats.org/drawingml/2006/table">
            <a:tbl>
              <a:tblPr firstRow="1" firstCol="1" bandRow="1">
                <a:tableStyleId>{5C22544A-7EE6-4342-B048-85BDC9FD1C3A}</a:tableStyleId>
              </a:tblPr>
              <a:tblGrid>
                <a:gridCol w="2526115">
                  <a:extLst>
                    <a:ext uri="{9D8B030D-6E8A-4147-A177-3AD203B41FA5}">
                      <a16:colId xmlns:a16="http://schemas.microsoft.com/office/drawing/2014/main" val="22973990"/>
                    </a:ext>
                  </a:extLst>
                </a:gridCol>
                <a:gridCol w="3933413">
                  <a:extLst>
                    <a:ext uri="{9D8B030D-6E8A-4147-A177-3AD203B41FA5}">
                      <a16:colId xmlns:a16="http://schemas.microsoft.com/office/drawing/2014/main" val="2081826735"/>
                    </a:ext>
                  </a:extLst>
                </a:gridCol>
                <a:gridCol w="9632755">
                  <a:extLst>
                    <a:ext uri="{9D8B030D-6E8A-4147-A177-3AD203B41FA5}">
                      <a16:colId xmlns:a16="http://schemas.microsoft.com/office/drawing/2014/main" val="1736026546"/>
                    </a:ext>
                  </a:extLst>
                </a:gridCol>
              </a:tblGrid>
              <a:tr h="329612">
                <a:tc>
                  <a:txBody>
                    <a:bodyPr/>
                    <a:lstStyle/>
                    <a:p>
                      <a:pPr algn="l">
                        <a:lnSpc>
                          <a:spcPct val="107000"/>
                        </a:lnSpc>
                        <a:spcAft>
                          <a:spcPts val="0"/>
                        </a:spcAft>
                      </a:pPr>
                      <a:r>
                        <a:rPr lang="en-GB" sz="2260" dirty="0">
                          <a:effectLst/>
                        </a:rPr>
                        <a:t>Master theme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rPr>
                        <a:t>Sub-theme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rPr>
                        <a:t>Supporting quote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27317822"/>
                  </a:ext>
                </a:extLst>
              </a:tr>
              <a:tr h="823064">
                <a:tc rowSpan="4">
                  <a:txBody>
                    <a:bodyPr/>
                    <a:lstStyle/>
                    <a:p>
                      <a:pPr algn="l">
                        <a:lnSpc>
                          <a:spcPct val="107000"/>
                        </a:lnSpc>
                        <a:spcAft>
                          <a:spcPts val="0"/>
                        </a:spcAft>
                      </a:pPr>
                      <a:r>
                        <a:rPr lang="en-GB" sz="2260" dirty="0">
                          <a:effectLst/>
                          <a:latin typeface="Calibri" panose="020F0502020204030204" pitchFamily="34" charset="0"/>
                          <a:ea typeface="Calibri" panose="020F0502020204030204" pitchFamily="34" charset="0"/>
                          <a:cs typeface="Arial" panose="020B0604020202020204" pitchFamily="34" charset="0"/>
                        </a:rPr>
                        <a:t>Changing hats</a:t>
                      </a:r>
                    </a:p>
                  </a:txBody>
                  <a:tcPr marL="68580" marR="68580" marT="0" marB="0"/>
                </a:tc>
                <a:tc>
                  <a:txBody>
                    <a:bodyPr/>
                    <a:lstStyle/>
                    <a:p>
                      <a:pPr algn="l">
                        <a:lnSpc>
                          <a:spcPct val="107000"/>
                        </a:lnSpc>
                        <a:spcAft>
                          <a:spcPts val="0"/>
                        </a:spcAft>
                      </a:pPr>
                      <a:r>
                        <a:rPr lang="en-GB" sz="2260" dirty="0">
                          <a:effectLst/>
                        </a:rPr>
                        <a:t>A parent not a carer</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“I would say we don’t see it as being carers. Carers are somebody else. That’s not us, you know? We’re just her parents.” (Mr Walker)</a:t>
                      </a:r>
                    </a:p>
                  </a:txBody>
                  <a:tcPr marL="68580" marR="68580" marT="0" marB="0"/>
                </a:tc>
                <a:extLst>
                  <a:ext uri="{0D108BD9-81ED-4DB2-BD59-A6C34878D82A}">
                    <a16:rowId xmlns:a16="http://schemas.microsoft.com/office/drawing/2014/main" val="734048745"/>
                  </a:ext>
                </a:extLst>
              </a:tr>
              <a:tr h="1148902">
                <a:tc vMerge="1">
                  <a:txBody>
                    <a:bodyPr/>
                    <a:lstStyle/>
                    <a:p>
                      <a:endParaRPr lang="en-GB"/>
                    </a:p>
                  </a:txBody>
                  <a:tcPr/>
                </a:tc>
                <a:tc>
                  <a:txBody>
                    <a:bodyPr/>
                    <a:lstStyle/>
                    <a:p>
                      <a:pPr algn="l">
                        <a:lnSpc>
                          <a:spcPct val="107000"/>
                        </a:lnSpc>
                        <a:spcAft>
                          <a:spcPts val="0"/>
                        </a:spcAft>
                      </a:pPr>
                      <a:r>
                        <a:rPr lang="en-GB" sz="2260" dirty="0">
                          <a:effectLst/>
                        </a:rPr>
                        <a:t>I’m the expert</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“So, I’m actually getting phone calls from other families ’My son’s just leaving schools Larry, what would you advise?’ I’m saying well ‘don’t do this, don’t do that, don’t do this, don’t do that’. And I get a great deal of, sort of satisfaction from doing that.” (Mr Kendall)</a:t>
                      </a:r>
                    </a:p>
                  </a:txBody>
                  <a:tcPr marL="68580" marR="68580" marT="0" marB="0"/>
                </a:tc>
                <a:extLst>
                  <a:ext uri="{0D108BD9-81ED-4DB2-BD59-A6C34878D82A}">
                    <a16:rowId xmlns:a16="http://schemas.microsoft.com/office/drawing/2014/main" val="3076299775"/>
                  </a:ext>
                </a:extLst>
              </a:tr>
              <a:tr h="918292">
                <a:tc vMerge="1">
                  <a:txBody>
                    <a:bodyPr/>
                    <a:lstStyle/>
                    <a:p>
                      <a:pPr>
                        <a:lnSpc>
                          <a:spcPct val="107000"/>
                        </a:lnSpc>
                        <a:spcAft>
                          <a:spcPts val="0"/>
                        </a:spcAft>
                      </a:pP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rPr>
                        <a:t>In the faith</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“So, we’ve not thrown ourselves into the Down Syndrome charities, as some people do. That just …. I think part of that is because our big involvement was with another community, it was the church community. And that community fulfilled not just some of our needs and interests, but also the families.” (Mr Murphy)</a:t>
                      </a:r>
                    </a:p>
                    <a:p>
                      <a:pPr algn="l">
                        <a:lnSpc>
                          <a:spcPct val="107000"/>
                        </a:lnSpc>
                        <a:spcAft>
                          <a:spcPts val="0"/>
                        </a:spcAft>
                      </a:pP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72978328"/>
                  </a:ext>
                </a:extLst>
              </a:tr>
              <a:tr h="742995">
                <a:tc vMerge="1">
                  <a:txBody>
                    <a:bodyPr/>
                    <a:lstStyle/>
                    <a:p>
                      <a:pPr>
                        <a:lnSpc>
                          <a:spcPct val="107000"/>
                        </a:lnSpc>
                        <a:spcAft>
                          <a:spcPts val="0"/>
                        </a:spcAft>
                      </a:pP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rPr>
                        <a:t>Someone’s got to earn the corn</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 and whilst I was there as much as I could be for Laura, somebody’s got to go out and earn the corn.” (Mr Thomson)</a:t>
                      </a:r>
                    </a:p>
                  </a:txBody>
                  <a:tcPr marL="68580" marR="68580" marT="0" marB="0"/>
                </a:tc>
                <a:extLst>
                  <a:ext uri="{0D108BD9-81ED-4DB2-BD59-A6C34878D82A}">
                    <a16:rowId xmlns:a16="http://schemas.microsoft.com/office/drawing/2014/main" val="2278448090"/>
                  </a:ext>
                </a:extLst>
              </a:tr>
              <a:tr h="787457">
                <a:tc rowSpan="3">
                  <a:txBody>
                    <a:bodyPr/>
                    <a:lstStyle/>
                    <a:p>
                      <a:pPr algn="l">
                        <a:lnSpc>
                          <a:spcPct val="107000"/>
                        </a:lnSpc>
                        <a:spcAft>
                          <a:spcPts val="0"/>
                        </a:spcAft>
                      </a:pPr>
                      <a:r>
                        <a:rPr lang="en-GB" sz="2260" dirty="0">
                          <a:effectLst/>
                        </a:rPr>
                        <a:t>Family comes first</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r>
                        <a:rPr lang="en-US" sz="2260" dirty="0"/>
                        <a:t>I love him to bits</a:t>
                      </a: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“I think I just like him the way he is now. All his little idiosyncrasies shall we say. He’s my son and I love him to bits.” (Mr Kendall)</a:t>
                      </a:r>
                    </a:p>
                  </a:txBody>
                  <a:tcPr marL="68580" marR="68580" marT="0" marB="0"/>
                </a:tc>
                <a:extLst>
                  <a:ext uri="{0D108BD9-81ED-4DB2-BD59-A6C34878D82A}">
                    <a16:rowId xmlns:a16="http://schemas.microsoft.com/office/drawing/2014/main" val="1365995786"/>
                  </a:ext>
                </a:extLst>
              </a:tr>
              <a:tr h="895123">
                <a:tc vMerge="1">
                  <a:txBody>
                    <a:bodyPr/>
                    <a:lstStyle/>
                    <a:p>
                      <a:endParaRPr lang="en-GB"/>
                    </a:p>
                  </a:txBody>
                  <a:tcPr/>
                </a:tc>
                <a:tc>
                  <a:txBody>
                    <a:bodyPr/>
                    <a:lstStyle/>
                    <a:p>
                      <a:pPr algn="l"/>
                      <a:r>
                        <a:rPr lang="en-US" sz="2260" dirty="0"/>
                        <a:t>It opens your eyes</a:t>
                      </a: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“In the past, before Jessica, you see people with disabilities and you just (shrug) ‘It’s just a disability’ but now when I see somebody with a disability I wonder how they’re getting on.” (Mr McKay)</a:t>
                      </a:r>
                    </a:p>
                  </a:txBody>
                  <a:tcPr marL="68580" marR="68580" marT="0" marB="0"/>
                </a:tc>
                <a:extLst>
                  <a:ext uri="{0D108BD9-81ED-4DB2-BD59-A6C34878D82A}">
                    <a16:rowId xmlns:a16="http://schemas.microsoft.com/office/drawing/2014/main" val="1197234758"/>
                  </a:ext>
                </a:extLst>
              </a:tr>
              <a:tr h="1055749">
                <a:tc vMerge="1">
                  <a:txBody>
                    <a:bodyPr/>
                    <a:lstStyle/>
                    <a:p>
                      <a:pPr>
                        <a:lnSpc>
                          <a:spcPct val="107000"/>
                        </a:lnSpc>
                        <a:spcAft>
                          <a:spcPts val="0"/>
                        </a:spcAft>
                      </a:pP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r>
                        <a:rPr lang="en-US" sz="2260" dirty="0"/>
                        <a:t>It did affect us</a:t>
                      </a: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“Mark is Mark, and Mark has enriched our family in a way that would never have happened had he not been Mark. So, it’s not a …. It can never be, I suppose is what I’m saying... it can never be a regret, it can never be a regret.” (Mr Murphy)</a:t>
                      </a:r>
                    </a:p>
                  </a:txBody>
                  <a:tcPr marL="68580" marR="68580" marT="0" marB="0"/>
                </a:tc>
                <a:extLst>
                  <a:ext uri="{0D108BD9-81ED-4DB2-BD59-A6C34878D82A}">
                    <a16:rowId xmlns:a16="http://schemas.microsoft.com/office/drawing/2014/main" val="270632313"/>
                  </a:ext>
                </a:extLst>
              </a:tr>
              <a:tr h="1148902">
                <a:tc rowSpan="4">
                  <a:txBody>
                    <a:bodyPr/>
                    <a:lstStyle/>
                    <a:p>
                      <a:pPr algn="l">
                        <a:lnSpc>
                          <a:spcPct val="107000"/>
                        </a:lnSpc>
                        <a:spcAft>
                          <a:spcPts val="0"/>
                        </a:spcAft>
                      </a:pPr>
                      <a:r>
                        <a:rPr lang="en-GB" sz="2260" dirty="0">
                          <a:effectLst/>
                        </a:rPr>
                        <a:t>Getting on in years</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rPr>
                        <a:t>My bones are getting tired</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“As she got older I refused to consider myself getting older and it took me a long while to start using the hoist and things that were provided. But I realised, after a few problems with health wise, that meant I better start using the hoist.” (Mr McKay)</a:t>
                      </a:r>
                    </a:p>
                  </a:txBody>
                  <a:tcPr marL="68580" marR="68580" marT="0" marB="0"/>
                </a:tc>
                <a:extLst>
                  <a:ext uri="{0D108BD9-81ED-4DB2-BD59-A6C34878D82A}">
                    <a16:rowId xmlns:a16="http://schemas.microsoft.com/office/drawing/2014/main" val="342913467"/>
                  </a:ext>
                </a:extLst>
              </a:tr>
              <a:tr h="915674">
                <a:tc vMerge="1">
                  <a:txBody>
                    <a:bodyPr/>
                    <a:lstStyle/>
                    <a:p>
                      <a:endParaRPr lang="en-GB"/>
                    </a:p>
                  </a:txBody>
                  <a:tcPr/>
                </a:tc>
                <a:tc>
                  <a:txBody>
                    <a:bodyPr/>
                    <a:lstStyle/>
                    <a:p>
                      <a:pPr algn="l">
                        <a:lnSpc>
                          <a:spcPct val="107000"/>
                        </a:lnSpc>
                        <a:spcAft>
                          <a:spcPts val="0"/>
                        </a:spcAft>
                      </a:pPr>
                      <a:r>
                        <a:rPr lang="en-GB" sz="2260" dirty="0">
                          <a:effectLst/>
                          <a:latin typeface="Calibri" panose="020F0502020204030204" pitchFamily="34" charset="0"/>
                          <a:ea typeface="Calibri" panose="020F0502020204030204" pitchFamily="34" charset="0"/>
                          <a:cs typeface="Arial" panose="020B0604020202020204" pitchFamily="34" charset="0"/>
                        </a:rPr>
                        <a:t>Changing times</a:t>
                      </a: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 but that’s what it was like in those days. Well that’s it, just get on with it. No support, no nothing.” (Mr </a:t>
                      </a:r>
                      <a:r>
                        <a:rPr lang="en-GB" sz="1800" dirty="0" err="1">
                          <a:effectLst/>
                          <a:latin typeface="Calibri" panose="020F0502020204030204" pitchFamily="34" charset="0"/>
                          <a:ea typeface="Calibri" panose="020F0502020204030204" pitchFamily="34" charset="0"/>
                          <a:cs typeface="Arial" panose="020B0604020202020204" pitchFamily="34" charset="0"/>
                        </a:rPr>
                        <a:t>Lampton</a:t>
                      </a:r>
                      <a:r>
                        <a:rPr lang="en-GB" sz="1800" dirty="0">
                          <a:effectLst/>
                          <a:latin typeface="Calibri" panose="020F0502020204030204" pitchFamily="34" charset="0"/>
                          <a:ea typeface="Calibri" panose="020F0502020204030204" pitchFamily="34" charset="0"/>
                          <a:cs typeface="Arial" panose="020B0604020202020204" pitchFamily="34" charset="0"/>
                        </a:rPr>
                        <a:t>)</a:t>
                      </a:r>
                    </a:p>
                  </a:txBody>
                  <a:tcPr marL="68580" marR="68580" marT="0" marB="0"/>
                </a:tc>
                <a:extLst>
                  <a:ext uri="{0D108BD9-81ED-4DB2-BD59-A6C34878D82A}">
                    <a16:rowId xmlns:a16="http://schemas.microsoft.com/office/drawing/2014/main" val="3604103312"/>
                  </a:ext>
                </a:extLst>
              </a:tr>
              <a:tr h="844599">
                <a:tc vMerge="1">
                  <a:txBody>
                    <a:bodyPr/>
                    <a:lstStyle/>
                    <a:p>
                      <a:pPr>
                        <a:lnSpc>
                          <a:spcPct val="107000"/>
                        </a:lnSpc>
                        <a:spcAft>
                          <a:spcPts val="0"/>
                        </a:spcAft>
                      </a:pP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latin typeface="Calibri" panose="020F0502020204030204" pitchFamily="34" charset="0"/>
                          <a:ea typeface="Calibri" panose="020F0502020204030204" pitchFamily="34" charset="0"/>
                          <a:cs typeface="Arial" panose="020B0604020202020204" pitchFamily="34" charset="0"/>
                        </a:rPr>
                        <a:t>Missing out</a:t>
                      </a: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“I’ve had my moments where I’ve said ‘Why me?’ When my mates are all off to a golf weekend and I can’t go. Or off to a stag weekend and I can’t go on a stag weekend.” (Mr Kendall)</a:t>
                      </a:r>
                    </a:p>
                  </a:txBody>
                  <a:tcPr marL="68580" marR="68580" marT="0" marB="0"/>
                </a:tc>
                <a:extLst>
                  <a:ext uri="{0D108BD9-81ED-4DB2-BD59-A6C34878D82A}">
                    <a16:rowId xmlns:a16="http://schemas.microsoft.com/office/drawing/2014/main" val="1963754578"/>
                  </a:ext>
                </a:extLst>
              </a:tr>
              <a:tr h="932867">
                <a:tc vMerge="1">
                  <a:txBody>
                    <a:bodyPr/>
                    <a:lstStyle/>
                    <a:p>
                      <a:pPr>
                        <a:lnSpc>
                          <a:spcPct val="107000"/>
                        </a:lnSpc>
                        <a:spcAft>
                          <a:spcPts val="0"/>
                        </a:spcAft>
                      </a:pP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en-GB" sz="2260" dirty="0">
                          <a:effectLst/>
                          <a:latin typeface="Calibri" panose="020F0502020204030204" pitchFamily="34" charset="0"/>
                          <a:ea typeface="Calibri" panose="020F0502020204030204" pitchFamily="34" charset="0"/>
                          <a:cs typeface="Arial" panose="020B0604020202020204" pitchFamily="34" charset="0"/>
                        </a:rPr>
                        <a:t>What lies ahead?</a:t>
                      </a:r>
                    </a:p>
                  </a:txBody>
                  <a:tcPr marL="68580" marR="68580" marT="0" marB="0"/>
                </a:tc>
                <a:tc>
                  <a:txBody>
                    <a:bodyPr/>
                    <a:lstStyle/>
                    <a:p>
                      <a:pPr algn="l">
                        <a:lnSpc>
                          <a:spcPct val="107000"/>
                        </a:lnSpc>
                        <a:spcAft>
                          <a:spcPts val="0"/>
                        </a:spcAft>
                      </a:pPr>
                      <a:r>
                        <a:rPr lang="en-GB" sz="1800" dirty="0">
                          <a:effectLst/>
                          <a:latin typeface="Calibri" panose="020F0502020204030204" pitchFamily="34" charset="0"/>
                          <a:ea typeface="Calibri" panose="020F0502020204030204" pitchFamily="34" charset="0"/>
                          <a:cs typeface="Arial" panose="020B0604020202020204" pitchFamily="34" charset="0"/>
                        </a:rPr>
                        <a:t>“…but again, there’s not a lot you can do about it. You can only put things in place. We’ve tried to put things in place, financial wise and different things and what have you.” (Mr Walker)</a:t>
                      </a:r>
                    </a:p>
                  </a:txBody>
                  <a:tcPr marL="68580" marR="68580" marT="0" marB="0"/>
                </a:tc>
                <a:extLst>
                  <a:ext uri="{0D108BD9-81ED-4DB2-BD59-A6C34878D82A}">
                    <a16:rowId xmlns:a16="http://schemas.microsoft.com/office/drawing/2014/main" val="2092077209"/>
                  </a:ext>
                </a:extLst>
              </a:tr>
            </a:tbl>
          </a:graphicData>
        </a:graphic>
      </p:graphicFrame>
      <p:pic>
        <p:nvPicPr>
          <p:cNvPr id="38" name="Picture 37">
            <a:extLst>
              <a:ext uri="{FF2B5EF4-FFF2-40B4-BE49-F238E27FC236}">
                <a16:creationId xmlns:a16="http://schemas.microsoft.com/office/drawing/2014/main" id="{46D5ED1D-65CD-7A4D-BD39-41DC2BD7B6F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8504" y="7808666"/>
            <a:ext cx="1623600" cy="1707060"/>
          </a:xfrm>
          <a:prstGeom prst="rect">
            <a:avLst/>
          </a:prstGeom>
        </p:spPr>
      </p:pic>
      <p:cxnSp>
        <p:nvCxnSpPr>
          <p:cNvPr id="39" name="Straight Connector 38">
            <a:extLst>
              <a:ext uri="{FF2B5EF4-FFF2-40B4-BE49-F238E27FC236}">
                <a16:creationId xmlns:a16="http://schemas.microsoft.com/office/drawing/2014/main" id="{3078C4F1-0D79-2344-A788-DAA72D4F6623}"/>
              </a:ext>
            </a:extLst>
          </p:cNvPr>
          <p:cNvCxnSpPr>
            <a:cxnSpLocks/>
          </p:cNvCxnSpPr>
          <p:nvPr/>
        </p:nvCxnSpPr>
        <p:spPr>
          <a:xfrm>
            <a:off x="4865500" y="8165316"/>
            <a:ext cx="8556721" cy="0"/>
          </a:xfrm>
          <a:prstGeom prst="line">
            <a:avLst/>
          </a:prstGeom>
          <a:ln>
            <a:solidFill>
              <a:srgbClr val="81C341"/>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00586ECD-A59D-7745-BA04-B030251D5A33}"/>
              </a:ext>
            </a:extLst>
          </p:cNvPr>
          <p:cNvSpPr txBox="1"/>
          <p:nvPr/>
        </p:nvSpPr>
        <p:spPr>
          <a:xfrm>
            <a:off x="4894457" y="7627692"/>
            <a:ext cx="9213429" cy="5135252"/>
          </a:xfrm>
          <a:prstGeom prst="rect">
            <a:avLst/>
          </a:prstGeom>
          <a:noFill/>
        </p:spPr>
        <p:txBody>
          <a:bodyPr wrap="square" rtlCol="0">
            <a:spAutoFit/>
          </a:bodyPr>
          <a:lstStyle/>
          <a:p>
            <a:r>
              <a:rPr lang="en-GB" sz="2260" dirty="0">
                <a:solidFill>
                  <a:srgbClr val="81C341"/>
                </a:solidFill>
                <a:latin typeface="Swiss 721 Light"/>
              </a:rPr>
              <a:t>Results</a:t>
            </a:r>
          </a:p>
          <a:p>
            <a:endParaRPr lang="en-GB" sz="2260" dirty="0">
              <a:solidFill>
                <a:srgbClr val="81C341"/>
              </a:solidFill>
              <a:latin typeface="Swiss 721 Roman"/>
            </a:endParaRPr>
          </a:p>
          <a:p>
            <a:r>
              <a:rPr lang="en-GB" sz="2260" dirty="0" smtClean="0">
                <a:latin typeface="Swiss 721 Roman"/>
              </a:rPr>
              <a:t>The </a:t>
            </a:r>
            <a:r>
              <a:rPr lang="en-GB" sz="2260" dirty="0">
                <a:latin typeface="Swiss 721 Roman"/>
              </a:rPr>
              <a:t>core </a:t>
            </a:r>
            <a:r>
              <a:rPr lang="en-GB" sz="2260" dirty="0" smtClean="0">
                <a:latin typeface="Swiss 721 Roman"/>
              </a:rPr>
              <a:t>component </a:t>
            </a:r>
            <a:r>
              <a:rPr lang="en-GB" sz="2260" dirty="0">
                <a:latin typeface="Swiss 721 Roman"/>
              </a:rPr>
              <a:t>of the theoretical </a:t>
            </a:r>
            <a:r>
              <a:rPr lang="en-GB" sz="2260" dirty="0" smtClean="0">
                <a:latin typeface="Swiss 721 Roman"/>
              </a:rPr>
              <a:t>model is:</a:t>
            </a:r>
          </a:p>
          <a:p>
            <a:r>
              <a:rPr lang="en-GB" sz="2260" b="1" dirty="0" smtClean="0">
                <a:latin typeface="Swiss 721 Roman"/>
              </a:rPr>
              <a:t>‘</a:t>
            </a:r>
            <a:r>
              <a:rPr lang="en-GB" sz="2260" b="1" dirty="0">
                <a:latin typeface="Swiss 721 Roman"/>
              </a:rPr>
              <a:t>life through a different </a:t>
            </a:r>
            <a:r>
              <a:rPr lang="en-GB" sz="2260" b="1" dirty="0" smtClean="0">
                <a:latin typeface="Swiss 721 Roman"/>
              </a:rPr>
              <a:t>lens’</a:t>
            </a:r>
            <a:r>
              <a:rPr lang="en-GB" sz="2260" dirty="0" smtClean="0">
                <a:latin typeface="Swiss 721 Roman"/>
              </a:rPr>
              <a:t>, which addresses </a:t>
            </a:r>
            <a:r>
              <a:rPr lang="en-GB" sz="2260" dirty="0">
                <a:latin typeface="Swiss 721 Roman"/>
              </a:rPr>
              <a:t>how older fathers’ lives, world view, and future have been impacted by their child with intellectual disabilities</a:t>
            </a:r>
            <a:r>
              <a:rPr lang="en-GB" sz="2260" dirty="0" smtClean="0">
                <a:latin typeface="Swiss 721 Roman"/>
              </a:rPr>
              <a:t>.</a:t>
            </a:r>
          </a:p>
          <a:p>
            <a:endParaRPr lang="en-GB" sz="2260" dirty="0">
              <a:latin typeface="Swiss 721 Roman"/>
            </a:endParaRPr>
          </a:p>
          <a:p>
            <a:r>
              <a:rPr lang="en-GB" sz="2260" dirty="0" smtClean="0">
                <a:latin typeface="Swiss 721 Roman"/>
              </a:rPr>
              <a:t>Three </a:t>
            </a:r>
            <a:r>
              <a:rPr lang="en-GB" sz="2260" dirty="0">
                <a:latin typeface="Swiss 721 Roman"/>
              </a:rPr>
              <a:t>conceptual categories were identified: </a:t>
            </a:r>
          </a:p>
          <a:p>
            <a:pPr>
              <a:lnSpc>
                <a:spcPct val="150000"/>
              </a:lnSpc>
            </a:pPr>
            <a:r>
              <a:rPr lang="en-GB" sz="2260" b="1" dirty="0">
                <a:latin typeface="Swiss 721 Roman"/>
              </a:rPr>
              <a:t>‘Changing hats’ </a:t>
            </a:r>
            <a:r>
              <a:rPr lang="en-GB" sz="2260" dirty="0">
                <a:latin typeface="Swiss 721 Roman"/>
              </a:rPr>
              <a:t>- fathers’ sense of identity had altered over the years </a:t>
            </a:r>
          </a:p>
          <a:p>
            <a:pPr>
              <a:lnSpc>
                <a:spcPct val="150000"/>
              </a:lnSpc>
            </a:pPr>
            <a:r>
              <a:rPr lang="en-GB" sz="2260" b="1" dirty="0">
                <a:latin typeface="Swiss 721 Roman"/>
              </a:rPr>
              <a:t>‘Family comes first’ </a:t>
            </a:r>
            <a:r>
              <a:rPr lang="en-GB" sz="2260" dirty="0">
                <a:latin typeface="Swiss 721 Roman"/>
              </a:rPr>
              <a:t>- the importance fathers placed on the family unit </a:t>
            </a:r>
          </a:p>
          <a:p>
            <a:pPr>
              <a:lnSpc>
                <a:spcPct val="150000"/>
              </a:lnSpc>
            </a:pPr>
            <a:r>
              <a:rPr lang="en-GB" sz="2260" b="1" dirty="0">
                <a:latin typeface="Swiss 721 Roman"/>
              </a:rPr>
              <a:t>‘Getting on in years’ </a:t>
            </a:r>
            <a:r>
              <a:rPr lang="en-GB" sz="2260" dirty="0">
                <a:latin typeface="Swiss 721 Roman"/>
              </a:rPr>
              <a:t>- the challenges of ageing while caring </a:t>
            </a:r>
          </a:p>
          <a:p>
            <a:endParaRPr lang="en-GB" sz="2260" dirty="0">
              <a:latin typeface="Swiss 721 Roman"/>
            </a:endParaRPr>
          </a:p>
          <a:p>
            <a:pPr marL="457200" indent="-457200">
              <a:buAutoNum type="arabicPeriod"/>
            </a:pPr>
            <a:endParaRPr lang="en-GB" sz="2260" dirty="0">
              <a:latin typeface="Swiss 721 Roman"/>
            </a:endParaRPr>
          </a:p>
        </p:txBody>
      </p:sp>
      <p:pic>
        <p:nvPicPr>
          <p:cNvPr id="43" name="Picture 2">
            <a:extLst>
              <a:ext uri="{FF2B5EF4-FFF2-40B4-BE49-F238E27FC236}">
                <a16:creationId xmlns:a16="http://schemas.microsoft.com/office/drawing/2014/main" id="{3F7FD229-4803-5B46-BF79-6FB5DF552AD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827140" y="1368216"/>
            <a:ext cx="2457450"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4" name="Straight Connector 43">
            <a:extLst>
              <a:ext uri="{FF2B5EF4-FFF2-40B4-BE49-F238E27FC236}">
                <a16:creationId xmlns:a16="http://schemas.microsoft.com/office/drawing/2014/main" id="{1BEC0A21-62FA-CC42-9C5D-7876450411DA}"/>
              </a:ext>
            </a:extLst>
          </p:cNvPr>
          <p:cNvCxnSpPr>
            <a:cxnSpLocks/>
          </p:cNvCxnSpPr>
          <p:nvPr/>
        </p:nvCxnSpPr>
        <p:spPr>
          <a:xfrm>
            <a:off x="4894457" y="24816659"/>
            <a:ext cx="14872219" cy="0"/>
          </a:xfrm>
          <a:prstGeom prst="line">
            <a:avLst/>
          </a:prstGeom>
          <a:ln>
            <a:solidFill>
              <a:srgbClr val="F99D2B"/>
            </a:solidFill>
          </a:ln>
        </p:spPr>
        <p:style>
          <a:lnRef idx="1">
            <a:schemeClr val="accent1"/>
          </a:lnRef>
          <a:fillRef idx="0">
            <a:schemeClr val="accent1"/>
          </a:fillRef>
          <a:effectRef idx="0">
            <a:schemeClr val="accent1"/>
          </a:effectRef>
          <a:fontRef idx="minor">
            <a:schemeClr val="tx1"/>
          </a:fontRef>
        </p:style>
      </p:cxnSp>
      <p:pic>
        <p:nvPicPr>
          <p:cNvPr id="45" name="Picture 44" descr="Symbols Colour RGB_pie chart.jpg">
            <a:extLst>
              <a:ext uri="{FF2B5EF4-FFF2-40B4-BE49-F238E27FC236}">
                <a16:creationId xmlns:a16="http://schemas.microsoft.com/office/drawing/2014/main" id="{DD381F72-9682-C94C-ACD8-D41FF6EE4E9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08053" y="24397726"/>
            <a:ext cx="1624051" cy="1624051"/>
          </a:xfrm>
          <a:prstGeom prst="rect">
            <a:avLst/>
          </a:prstGeom>
        </p:spPr>
      </p:pic>
      <p:pic>
        <p:nvPicPr>
          <p:cNvPr id="6" name="Picture 5"/>
          <p:cNvPicPr>
            <a:picLocks noChangeAspect="1"/>
          </p:cNvPicPr>
          <p:nvPr/>
        </p:nvPicPr>
        <p:blipFill>
          <a:blip r:embed="rId12"/>
          <a:stretch>
            <a:fillRect/>
          </a:stretch>
        </p:blipFill>
        <p:spPr>
          <a:xfrm>
            <a:off x="13988843" y="7590443"/>
            <a:ext cx="7033231" cy="5256258"/>
          </a:xfrm>
          <a:prstGeom prst="rect">
            <a:avLst/>
          </a:prstGeom>
        </p:spPr>
      </p:pic>
    </p:spTree>
    <p:extLst>
      <p:ext uri="{BB962C8B-B14F-4D97-AF65-F5344CB8AC3E}">
        <p14:creationId xmlns:p14="http://schemas.microsoft.com/office/powerpoint/2010/main" val="22253885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2044</TotalTime>
  <Words>1055</Words>
  <Application>Microsoft Office PowerPoint</Application>
  <PresentationFormat>Custom</PresentationFormat>
  <Paragraphs>55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Swiss 721</vt:lpstr>
      <vt:lpstr>Swiss 721 Light</vt:lpstr>
      <vt:lpstr>Swiss 721 Roman</vt:lpstr>
      <vt:lpstr>Office Theme</vt:lpstr>
      <vt:lpstr>PowerPoint Presentation</vt:lpstr>
    </vt:vector>
  </TitlesOfParts>
  <Company>University of Glasgow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Ewelina Rydzewska</dc:creator>
  <cp:lastModifiedBy>Kirsty Dunn</cp:lastModifiedBy>
  <cp:revision>119</cp:revision>
  <dcterms:created xsi:type="dcterms:W3CDTF">2015-10-26T11:13:08Z</dcterms:created>
  <dcterms:modified xsi:type="dcterms:W3CDTF">2020-09-24T10:37:01Z</dcterms:modified>
</cp:coreProperties>
</file>