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11700"/>
  <p:notesSz cx="14301788" cy="9799638"/>
  <p:defaultTextStyle>
    <a:defPPr>
      <a:defRPr lang="en-US"/>
    </a:defPPr>
    <a:lvl1pPr marL="0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3707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7415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1121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4828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6853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2243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5949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29656" algn="l" defTabSz="350741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961"/>
    <a:srgbClr val="81C341"/>
    <a:srgbClr val="F99D2B"/>
    <a:srgbClr val="008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987" autoAdjust="0"/>
    <p:restoredTop sz="99161" autoAdjust="0"/>
  </p:normalViewPr>
  <p:slideViewPr>
    <p:cSldViewPr snapToGrid="0">
      <p:cViewPr>
        <p:scale>
          <a:sx n="30" d="100"/>
          <a:sy n="30" d="100"/>
        </p:scale>
        <p:origin x="984" y="276"/>
      </p:cViewPr>
      <p:guideLst>
        <p:guide orient="horz" pos="9535"/>
        <p:guide pos="6735"/>
        <p:guide orient="horz" pos="13483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23798297647531E-2"/>
          <c:y val="3.7721090815393446E-2"/>
          <c:w val="0.96413771784907076"/>
          <c:h val="0.6533465344570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Sheet10!$A$3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88C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6229954070813699E-3"/>
                  <c:y val="-5.83104728731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71-4D85-BEAC-01F6A56F2631}"/>
                </c:ext>
              </c:extLst>
            </c:dLbl>
            <c:dLbl>
              <c:idx val="1"/>
              <c:layout>
                <c:manualLayout>
                  <c:x val="-8.0902419623923895E-3"/>
                  <c:y val="-5.3645635043290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71-4D85-BEAC-01F6A56F2631}"/>
                </c:ext>
              </c:extLst>
            </c:dLbl>
            <c:dLbl>
              <c:idx val="2"/>
              <c:layout>
                <c:manualLayout>
                  <c:x val="-1.04248144731886E-2"/>
                  <c:y val="-2.332418914925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71-4D85-BEAC-01F6A56F2631}"/>
                </c:ext>
              </c:extLst>
            </c:dLbl>
            <c:dLbl>
              <c:idx val="3"/>
              <c:layout>
                <c:manualLayout>
                  <c:x val="-9.5962096332041552E-4"/>
                  <c:y val="-5.831047287314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771-4D85-BEAC-01F6A56F2631}"/>
                </c:ext>
              </c:extLst>
            </c:dLbl>
            <c:dLbl>
              <c:idx val="4"/>
              <c:layout>
                <c:manualLayout>
                  <c:x val="-7.5123675365072204E-3"/>
                  <c:y val="-1.8659351319405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71-4D85-BEAC-01F6A56F2631}"/>
                </c:ext>
              </c:extLst>
            </c:dLbl>
            <c:dLbl>
              <c:idx val="5"/>
              <c:layout>
                <c:manualLayout>
                  <c:x val="-3.358673371621454E-3"/>
                  <c:y val="-7.230498636269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771-4D85-BEAC-01F6A56F2631}"/>
                </c:ext>
              </c:extLst>
            </c:dLbl>
            <c:dLbl>
              <c:idx val="6"/>
              <c:layout>
                <c:manualLayout>
                  <c:x val="-8.6681163882776392E-3"/>
                  <c:y val="-4.431595938358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771-4D85-BEAC-01F6A56F2631}"/>
                </c:ext>
              </c:extLst>
            </c:dLbl>
            <c:dLbl>
              <c:idx val="8"/>
              <c:layout>
                <c:manualLayout>
                  <c:x val="-6.3566186847368797E-3"/>
                  <c:y val="-2.7989026979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71-4D85-BEAC-01F6A56F2631}"/>
                </c:ext>
              </c:extLst>
            </c:dLbl>
            <c:dLbl>
              <c:idx val="10"/>
              <c:layout>
                <c:manualLayout>
                  <c:x val="-3.358673371621454E-3"/>
                  <c:y val="-8.163466202239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771-4D85-BEAC-01F6A56F2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Sheet10!$B$1:$M$2</c:f>
              <c:multiLvlStrCache>
                <c:ptCount val="12"/>
                <c:lvl>
                  <c:pt idx="0">
                    <c:v>Vision impairment</c:v>
                  </c:pt>
                  <c:pt idx="1">
                    <c:v>Hearing impairment</c:v>
                  </c:pt>
                  <c:pt idx="2">
                    <c:v>Intellectual disability</c:v>
                  </c:pt>
                  <c:pt idx="3">
                    <c:v>Mental health condition</c:v>
                  </c:pt>
                  <c:pt idx="4">
                    <c:v>Physical disability</c:v>
                  </c:pt>
                  <c:pt idx="5">
                    <c:v>Other condition</c:v>
                  </c:pt>
                  <c:pt idx="6">
                    <c:v>Vision impairment</c:v>
                  </c:pt>
                  <c:pt idx="7">
                    <c:v>Hearing impairment</c:v>
                  </c:pt>
                  <c:pt idx="8">
                    <c:v>Intellectual disability</c:v>
                  </c:pt>
                  <c:pt idx="9">
                    <c:v>Mental health condition</c:v>
                  </c:pt>
                  <c:pt idx="10">
                    <c:v>Physical disability</c:v>
                  </c:pt>
                  <c:pt idx="11">
                    <c:v>Other condition</c:v>
                  </c:pt>
                </c:lvl>
                <c:lvl>
                  <c:pt idx="0">
                    <c:v>People with autism</c:v>
                  </c:pt>
                  <c:pt idx="6">
                    <c:v>People without autism</c:v>
                  </c:pt>
                </c:lvl>
              </c:multiLvlStrCache>
            </c:multiLvlStrRef>
          </c:cat>
          <c:val>
            <c:numRef>
              <c:f>Sheet10!$B$3:$M$3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5.5E-2</c:v>
                </c:pt>
                <c:pt idx="2">
                  <c:v>0.18</c:v>
                </c:pt>
                <c:pt idx="3">
                  <c:v>0.14799999999999999</c:v>
                </c:pt>
                <c:pt idx="4">
                  <c:v>0.13300000000000001</c:v>
                </c:pt>
                <c:pt idx="5">
                  <c:v>0.216</c:v>
                </c:pt>
                <c:pt idx="6">
                  <c:v>2.4E-2</c:v>
                </c:pt>
                <c:pt idx="7">
                  <c:v>6.6000000000000003E-2</c:v>
                </c:pt>
                <c:pt idx="8">
                  <c:v>4.0000000000000001E-3</c:v>
                </c:pt>
                <c:pt idx="9">
                  <c:v>4.2999999999999997E-2</c:v>
                </c:pt>
                <c:pt idx="10">
                  <c:v>6.7000000000000004E-2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71-4D85-BEAC-01F6A56F2631}"/>
            </c:ext>
          </c:extLst>
        </c:ser>
        <c:ser>
          <c:idx val="1"/>
          <c:order val="1"/>
          <c:tx>
            <c:strRef>
              <c:f>Sheet10!$A$4</c:f>
              <c:strCache>
                <c:ptCount val="1"/>
                <c:pt idx="0">
                  <c:v>0-15</c:v>
                </c:pt>
              </c:strCache>
            </c:strRef>
          </c:tx>
          <c:spPr>
            <a:solidFill>
              <a:srgbClr val="F99D2B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7787442588519205E-4"/>
                  <c:y val="-3.498628372388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771-4D85-BEAC-01F6A56F2631}"/>
                </c:ext>
              </c:extLst>
            </c:dLbl>
            <c:dLbl>
              <c:idx val="3"/>
              <c:layout>
                <c:manualLayout>
                  <c:x val="-4.7981048166024294E-4"/>
                  <c:y val="-6.29753107029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771-4D85-BEAC-01F6A56F2631}"/>
                </c:ext>
              </c:extLst>
            </c:dLbl>
            <c:dLbl>
              <c:idx val="5"/>
              <c:layout>
                <c:manualLayout>
                  <c:x val="0"/>
                  <c:y val="-3.0321445894033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771-4D85-BEAC-01F6A56F2631}"/>
                </c:ext>
              </c:extLst>
            </c:dLbl>
            <c:dLbl>
              <c:idx val="8"/>
              <c:layout>
                <c:manualLayout>
                  <c:x val="1.28056943455888E-3"/>
                  <c:y val="-8.163466202239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771-4D85-BEAC-01F6A56F2631}"/>
                </c:ext>
              </c:extLst>
            </c:dLbl>
            <c:dLbl>
              <c:idx val="10"/>
              <c:layout>
                <c:manualLayout>
                  <c:x val="-4.7981048166020776E-4"/>
                  <c:y val="-4.664837829851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771-4D85-BEAC-01F6A56F2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Sheet10!$B$1:$M$2</c:f>
              <c:multiLvlStrCache>
                <c:ptCount val="12"/>
                <c:lvl>
                  <c:pt idx="0">
                    <c:v>Vision impairment</c:v>
                  </c:pt>
                  <c:pt idx="1">
                    <c:v>Hearing impairment</c:v>
                  </c:pt>
                  <c:pt idx="2">
                    <c:v>Intellectual disability</c:v>
                  </c:pt>
                  <c:pt idx="3">
                    <c:v>Mental health condition</c:v>
                  </c:pt>
                  <c:pt idx="4">
                    <c:v>Physical disability</c:v>
                  </c:pt>
                  <c:pt idx="5">
                    <c:v>Other condition</c:v>
                  </c:pt>
                  <c:pt idx="6">
                    <c:v>Vision impairment</c:v>
                  </c:pt>
                  <c:pt idx="7">
                    <c:v>Hearing impairment</c:v>
                  </c:pt>
                  <c:pt idx="8">
                    <c:v>Intellectual disability</c:v>
                  </c:pt>
                  <c:pt idx="9">
                    <c:v>Mental health condition</c:v>
                  </c:pt>
                  <c:pt idx="10">
                    <c:v>Physical disability</c:v>
                  </c:pt>
                  <c:pt idx="11">
                    <c:v>Other condition</c:v>
                  </c:pt>
                </c:lvl>
                <c:lvl>
                  <c:pt idx="0">
                    <c:v>People with autism</c:v>
                  </c:pt>
                  <c:pt idx="6">
                    <c:v>People without autism</c:v>
                  </c:pt>
                </c:lvl>
              </c:multiLvlStrCache>
            </c:multiLvlStrRef>
          </c:cat>
          <c:val>
            <c:numRef>
              <c:f>Sheet10!$B$4:$M$4</c:f>
              <c:numCache>
                <c:formatCode>0.0%</c:formatCode>
                <c:ptCount val="12"/>
                <c:pt idx="0">
                  <c:v>3.5000000000000003E-2</c:v>
                </c:pt>
                <c:pt idx="1">
                  <c:v>2.9000000000000001E-2</c:v>
                </c:pt>
                <c:pt idx="2">
                  <c:v>0.13600000000000001</c:v>
                </c:pt>
                <c:pt idx="3">
                  <c:v>7.5999999999999998E-2</c:v>
                </c:pt>
                <c:pt idx="4">
                  <c:v>0.107</c:v>
                </c:pt>
                <c:pt idx="5">
                  <c:v>0.18</c:v>
                </c:pt>
                <c:pt idx="6">
                  <c:v>3.0000000000000001E-3</c:v>
                </c:pt>
                <c:pt idx="7">
                  <c:v>5.0000000000000001E-3</c:v>
                </c:pt>
                <c:pt idx="8">
                  <c:v>3.0000000000000001E-3</c:v>
                </c:pt>
                <c:pt idx="9">
                  <c:v>2E-3</c:v>
                </c:pt>
                <c:pt idx="10">
                  <c:v>6.0000000000000001E-3</c:v>
                </c:pt>
                <c:pt idx="11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71-4D85-BEAC-01F6A56F2631}"/>
            </c:ext>
          </c:extLst>
        </c:ser>
        <c:ser>
          <c:idx val="2"/>
          <c:order val="2"/>
          <c:tx>
            <c:strRef>
              <c:f>Sheet10!$A$5</c:f>
              <c:strCache>
                <c:ptCount val="1"/>
                <c:pt idx="0">
                  <c:v>16-64</c:v>
                </c:pt>
              </c:strCache>
            </c:strRef>
          </c:tx>
          <c:spPr>
            <a:solidFill>
              <a:srgbClr val="81C34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6724655531102E-3"/>
                  <c:y val="-2.0991770234330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771-4D85-BEAC-01F6A56F2631}"/>
                </c:ext>
              </c:extLst>
            </c:dLbl>
            <c:dLbl>
              <c:idx val="1"/>
              <c:layout>
                <c:manualLayout>
                  <c:x val="-5.7787442588517102E-4"/>
                  <c:y val="-4.431595938358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771-4D85-BEAC-01F6A56F2631}"/>
                </c:ext>
              </c:extLst>
            </c:dLbl>
            <c:dLbl>
              <c:idx val="4"/>
              <c:layout>
                <c:manualLayout>
                  <c:x val="-6.3566186847368797E-3"/>
                  <c:y val="-4.431595938358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771-4D85-BEAC-01F6A56F2631}"/>
                </c:ext>
              </c:extLst>
            </c:dLbl>
            <c:dLbl>
              <c:idx val="5"/>
              <c:layout>
                <c:manualLayout>
                  <c:x val="-4.6229954070814497E-3"/>
                  <c:y val="-3.4986283723884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771-4D85-BEAC-01F6A56F2631}"/>
                </c:ext>
              </c:extLst>
            </c:dLbl>
            <c:dLbl>
              <c:idx val="6"/>
              <c:layout>
                <c:manualLayout>
                  <c:x val="-1.7336232776556E-3"/>
                  <c:y val="-8.396708093732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771-4D85-BEAC-01F6A56F2631}"/>
                </c:ext>
              </c:extLst>
            </c:dLbl>
            <c:dLbl>
              <c:idx val="8"/>
              <c:layout>
                <c:manualLayout>
                  <c:x val="1.0401739665933E-2"/>
                  <c:y val="-5.83104728731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771-4D85-BEAC-01F6A56F2631}"/>
                </c:ext>
              </c:extLst>
            </c:dLbl>
            <c:dLbl>
              <c:idx val="10"/>
              <c:layout>
                <c:manualLayout>
                  <c:x val="-4.3182943349418697E-3"/>
                  <c:y val="-6.29753107029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5771-4D85-BEAC-01F6A56F2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Sheet10!$B$1:$M$2</c:f>
              <c:multiLvlStrCache>
                <c:ptCount val="12"/>
                <c:lvl>
                  <c:pt idx="0">
                    <c:v>Vision impairment</c:v>
                  </c:pt>
                  <c:pt idx="1">
                    <c:v>Hearing impairment</c:v>
                  </c:pt>
                  <c:pt idx="2">
                    <c:v>Intellectual disability</c:v>
                  </c:pt>
                  <c:pt idx="3">
                    <c:v>Mental health condition</c:v>
                  </c:pt>
                  <c:pt idx="4">
                    <c:v>Physical disability</c:v>
                  </c:pt>
                  <c:pt idx="5">
                    <c:v>Other condition</c:v>
                  </c:pt>
                  <c:pt idx="6">
                    <c:v>Vision impairment</c:v>
                  </c:pt>
                  <c:pt idx="7">
                    <c:v>Hearing impairment</c:v>
                  </c:pt>
                  <c:pt idx="8">
                    <c:v>Intellectual disability</c:v>
                  </c:pt>
                  <c:pt idx="9">
                    <c:v>Mental health condition</c:v>
                  </c:pt>
                  <c:pt idx="10">
                    <c:v>Physical disability</c:v>
                  </c:pt>
                  <c:pt idx="11">
                    <c:v>Other condition</c:v>
                  </c:pt>
                </c:lvl>
                <c:lvl>
                  <c:pt idx="0">
                    <c:v>People with autism</c:v>
                  </c:pt>
                  <c:pt idx="6">
                    <c:v>People without autism</c:v>
                  </c:pt>
                </c:lvl>
              </c:multiLvlStrCache>
            </c:multiLvlStrRef>
          </c:cat>
          <c:val>
            <c:numRef>
              <c:f>Sheet10!$B$5:$M$5</c:f>
              <c:numCache>
                <c:formatCode>0.0%</c:formatCode>
                <c:ptCount val="12"/>
                <c:pt idx="0">
                  <c:v>6.5000000000000002E-2</c:v>
                </c:pt>
                <c:pt idx="1">
                  <c:v>6.7000000000000004E-2</c:v>
                </c:pt>
                <c:pt idx="2">
                  <c:v>0.22700000000000001</c:v>
                </c:pt>
                <c:pt idx="3">
                  <c:v>0.22900000000000001</c:v>
                </c:pt>
                <c:pt idx="4">
                  <c:v>0.151</c:v>
                </c:pt>
                <c:pt idx="5">
                  <c:v>0.246</c:v>
                </c:pt>
                <c:pt idx="6">
                  <c:v>1.2E-2</c:v>
                </c:pt>
                <c:pt idx="7">
                  <c:v>3.4000000000000002E-2</c:v>
                </c:pt>
                <c:pt idx="8">
                  <c:v>4.0000000000000001E-3</c:v>
                </c:pt>
                <c:pt idx="9">
                  <c:v>5.2999999999999999E-2</c:v>
                </c:pt>
                <c:pt idx="10">
                  <c:v>4.7E-2</c:v>
                </c:pt>
                <c:pt idx="11">
                  <c:v>0.16400000000000001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771-4D85-BEAC-01F6A56F2631}"/>
            </c:ext>
          </c:extLst>
        </c:ser>
        <c:ser>
          <c:idx val="3"/>
          <c:order val="3"/>
          <c:tx>
            <c:strRef>
              <c:f>Sheet10!$A$6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4F596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6.9344931106220496E-3"/>
                  <c:y val="-4.8980797213439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771-4D85-BEAC-01F6A56F2631}"/>
                </c:ext>
              </c:extLst>
            </c:dLbl>
            <c:dLbl>
              <c:idx val="8"/>
              <c:layout>
                <c:manualLayout>
                  <c:x val="6.3566186847368797E-3"/>
                  <c:y val="-4.664837829851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771-4D85-BEAC-01F6A56F2631}"/>
                </c:ext>
              </c:extLst>
            </c:dLbl>
            <c:dLbl>
              <c:idx val="9"/>
              <c:layout>
                <c:manualLayout>
                  <c:x val="7.5123675365072204E-3"/>
                  <c:y val="-4.664837829851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771-4D85-BEAC-01F6A56F2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Sheet10!$B$1:$M$2</c:f>
              <c:multiLvlStrCache>
                <c:ptCount val="12"/>
                <c:lvl>
                  <c:pt idx="0">
                    <c:v>Vision impairment</c:v>
                  </c:pt>
                  <c:pt idx="1">
                    <c:v>Hearing impairment</c:v>
                  </c:pt>
                  <c:pt idx="2">
                    <c:v>Intellectual disability</c:v>
                  </c:pt>
                  <c:pt idx="3">
                    <c:v>Mental health condition</c:v>
                  </c:pt>
                  <c:pt idx="4">
                    <c:v>Physical disability</c:v>
                  </c:pt>
                  <c:pt idx="5">
                    <c:v>Other condition</c:v>
                  </c:pt>
                  <c:pt idx="6">
                    <c:v>Vision impairment</c:v>
                  </c:pt>
                  <c:pt idx="7">
                    <c:v>Hearing impairment</c:v>
                  </c:pt>
                  <c:pt idx="8">
                    <c:v>Intellectual disability</c:v>
                  </c:pt>
                  <c:pt idx="9">
                    <c:v>Mental health condition</c:v>
                  </c:pt>
                  <c:pt idx="10">
                    <c:v>Physical disability</c:v>
                  </c:pt>
                  <c:pt idx="11">
                    <c:v>Other condition</c:v>
                  </c:pt>
                </c:lvl>
                <c:lvl>
                  <c:pt idx="0">
                    <c:v>People with autism</c:v>
                  </c:pt>
                  <c:pt idx="6">
                    <c:v>People without autism</c:v>
                  </c:pt>
                </c:lvl>
              </c:multiLvlStrCache>
            </c:multiLvlStrRef>
          </c:cat>
          <c:val>
            <c:numRef>
              <c:f>Sheet10!$B$6:$M$6</c:f>
              <c:numCache>
                <c:formatCode>0.0%</c:formatCode>
                <c:ptCount val="12"/>
                <c:pt idx="0">
                  <c:v>0.30399999999999999</c:v>
                </c:pt>
                <c:pt idx="1">
                  <c:v>0.45600000000000002</c:v>
                </c:pt>
                <c:pt idx="2">
                  <c:v>0.35</c:v>
                </c:pt>
                <c:pt idx="3">
                  <c:v>0.372</c:v>
                </c:pt>
                <c:pt idx="4">
                  <c:v>0.45100000000000001</c:v>
                </c:pt>
                <c:pt idx="5">
                  <c:v>0.53300000000000003</c:v>
                </c:pt>
                <c:pt idx="6">
                  <c:v>0.09</c:v>
                </c:pt>
                <c:pt idx="7">
                  <c:v>0.254</c:v>
                </c:pt>
                <c:pt idx="8">
                  <c:v>2E-3</c:v>
                </c:pt>
                <c:pt idx="9">
                  <c:v>4.5999999999999999E-2</c:v>
                </c:pt>
                <c:pt idx="10">
                  <c:v>0.20499999999999999</c:v>
                </c:pt>
                <c:pt idx="11">
                  <c:v>0.41199999999999998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771-4D85-BEAC-01F6A56F2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748480"/>
        <c:axId val="620748872"/>
      </c:barChart>
      <c:catAx>
        <c:axId val="6207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4F5961"/>
                </a:solidFill>
                <a:latin typeface="Swiss 721 Roman"/>
                <a:ea typeface="+mn-ea"/>
                <a:cs typeface="+mn-cs"/>
              </a:defRPr>
            </a:pPr>
            <a:endParaRPr lang="en-US"/>
          </a:p>
        </c:txPr>
        <c:crossAx val="620748872"/>
        <c:crosses val="autoZero"/>
        <c:auto val="1"/>
        <c:lblAlgn val="ctr"/>
        <c:lblOffset val="100"/>
        <c:noMultiLvlLbl val="0"/>
      </c:catAx>
      <c:valAx>
        <c:axId val="62074887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4F5961"/>
                </a:solidFill>
                <a:latin typeface="Swiss 721 Roman"/>
                <a:ea typeface="+mn-ea"/>
                <a:cs typeface="+mn-cs"/>
              </a:defRPr>
            </a:pPr>
            <a:endParaRPr lang="en-US"/>
          </a:p>
        </c:txPr>
        <c:crossAx val="620748480"/>
        <c:crosses val="autoZero"/>
        <c:crossBetween val="between"/>
        <c:minorUnit val="1.0000000000000002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4F5961"/>
              </a:solidFill>
              <a:latin typeface="Swiss 721 Roman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rgbClr val="4F5961"/>
          </a:solidFill>
          <a:latin typeface="Swiss 721 Roman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'Sheet13 (2)'!$B$1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F596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'Sheet13 (2)'!$A$2:$A$5</c:f>
              <c:strCache>
                <c:ptCount val="4"/>
                <c:pt idx="0">
                  <c:v>No condition</c:v>
                </c:pt>
                <c:pt idx="1">
                  <c:v>1 condition</c:v>
                </c:pt>
                <c:pt idx="2">
                  <c:v>2 conditions</c:v>
                </c:pt>
                <c:pt idx="3">
                  <c:v>3 or more conditions</c:v>
                </c:pt>
              </c:strCache>
            </c:strRef>
          </c:cat>
          <c:val>
            <c:numRef>
              <c:f>'Sheet13 (2)'!$B$2:$B$5</c:f>
              <c:numCache>
                <c:formatCode>0.0%</c:formatCode>
                <c:ptCount val="4"/>
                <c:pt idx="0">
                  <c:v>0.52100000000000002</c:v>
                </c:pt>
                <c:pt idx="1">
                  <c:v>0.253</c:v>
                </c:pt>
                <c:pt idx="2">
                  <c:v>0.115</c:v>
                </c:pt>
                <c:pt idx="3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5-4C00-B053-410A3D11387B}"/>
            </c:ext>
          </c:extLst>
        </c:ser>
        <c:ser>
          <c:idx val="1"/>
          <c:order val="1"/>
          <c:tx>
            <c:strRef>
              <c:f>'Sheet13 (2)'!$C$1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81C34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'Sheet13 (2)'!$A$2:$A$5</c:f>
              <c:strCache>
                <c:ptCount val="4"/>
                <c:pt idx="0">
                  <c:v>No condition</c:v>
                </c:pt>
                <c:pt idx="1">
                  <c:v>1 condition</c:v>
                </c:pt>
                <c:pt idx="2">
                  <c:v>2 conditions</c:v>
                </c:pt>
                <c:pt idx="3">
                  <c:v>3 or more conditions</c:v>
                </c:pt>
              </c:strCache>
            </c:strRef>
          </c:cat>
          <c:val>
            <c:numRef>
              <c:f>'Sheet13 (2)'!$C$2:$C$5</c:f>
              <c:numCache>
                <c:formatCode>0.0%</c:formatCode>
                <c:ptCount val="4"/>
                <c:pt idx="0">
                  <c:v>0.372</c:v>
                </c:pt>
                <c:pt idx="1">
                  <c:v>0.253</c:v>
                </c:pt>
                <c:pt idx="2">
                  <c:v>0.15</c:v>
                </c:pt>
                <c:pt idx="3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25-4C00-B053-410A3D113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20749656"/>
        <c:axId val="620750048"/>
      </c:barChart>
      <c:catAx>
        <c:axId val="620749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620750048"/>
        <c:crosses val="autoZero"/>
        <c:auto val="1"/>
        <c:lblAlgn val="ctr"/>
        <c:lblOffset val="100"/>
        <c:noMultiLvlLbl val="0"/>
      </c:catAx>
      <c:valAx>
        <c:axId val="620750048"/>
        <c:scaling>
          <c:orientation val="minMax"/>
          <c:max val="1"/>
        </c:scaling>
        <c:delete val="1"/>
        <c:axPos val="t"/>
        <c:numFmt formatCode="0%" sourceLinked="0"/>
        <c:majorTickMark val="none"/>
        <c:minorTickMark val="none"/>
        <c:tickLblPos val="nextTo"/>
        <c:crossAx val="6207496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solidFill>
            <a:srgbClr val="4F5961"/>
          </a:solidFill>
          <a:latin typeface="Swiss 721 Roman"/>
          <a:cs typeface="Swiss 721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Sheet13!$B$1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F596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Sheet13!$A$2:$A$5</c:f>
              <c:strCache>
                <c:ptCount val="4"/>
                <c:pt idx="0">
                  <c:v>No condition</c:v>
                </c:pt>
                <c:pt idx="1">
                  <c:v>1 condition</c:v>
                </c:pt>
                <c:pt idx="2">
                  <c:v>2 conditions</c:v>
                </c:pt>
                <c:pt idx="3">
                  <c:v>3 or more conditions</c:v>
                </c:pt>
              </c:strCache>
            </c:strRef>
          </c:cat>
          <c:val>
            <c:numRef>
              <c:f>Sheet13!$B$2:$B$5</c:f>
              <c:numCache>
                <c:formatCode>0.0%</c:formatCode>
                <c:ptCount val="4"/>
                <c:pt idx="0">
                  <c:v>0.71199999999999997</c:v>
                </c:pt>
                <c:pt idx="1">
                  <c:v>0.20699999999999999</c:v>
                </c:pt>
                <c:pt idx="2">
                  <c:v>5.8000000000000003E-2</c:v>
                </c:pt>
                <c:pt idx="3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6-4955-A06D-C4D887229B01}"/>
            </c:ext>
          </c:extLst>
        </c:ser>
        <c:ser>
          <c:idx val="1"/>
          <c:order val="1"/>
          <c:tx>
            <c:strRef>
              <c:f>Sheet13!$C$1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81C34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Sheet13!$A$2:$A$5</c:f>
              <c:strCache>
                <c:ptCount val="4"/>
                <c:pt idx="0">
                  <c:v>No condition</c:v>
                </c:pt>
                <c:pt idx="1">
                  <c:v>1 condition</c:v>
                </c:pt>
                <c:pt idx="2">
                  <c:v>2 conditions</c:v>
                </c:pt>
                <c:pt idx="3">
                  <c:v>3 or more conditions</c:v>
                </c:pt>
              </c:strCache>
            </c:strRef>
          </c:cat>
          <c:val>
            <c:numRef>
              <c:f>Sheet13!$C$2:$C$5</c:f>
              <c:numCache>
                <c:formatCode>0.0%</c:formatCode>
                <c:ptCount val="4"/>
                <c:pt idx="0">
                  <c:v>0.69899999999999995</c:v>
                </c:pt>
                <c:pt idx="1">
                  <c:v>0.215</c:v>
                </c:pt>
                <c:pt idx="2">
                  <c:v>6.2E-2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6-4955-A06D-C4D887229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20750832"/>
        <c:axId val="620751224"/>
      </c:barChart>
      <c:catAx>
        <c:axId val="620750832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620751224"/>
        <c:crosses val="autoZero"/>
        <c:auto val="1"/>
        <c:lblAlgn val="ctr"/>
        <c:lblOffset val="100"/>
        <c:noMultiLvlLbl val="0"/>
      </c:catAx>
      <c:valAx>
        <c:axId val="620751224"/>
        <c:scaling>
          <c:orientation val="minMax"/>
          <c:max val="1"/>
        </c:scaling>
        <c:delete val="1"/>
        <c:axPos val="t"/>
        <c:numFmt formatCode="0%" sourceLinked="0"/>
        <c:majorTickMark val="none"/>
        <c:minorTickMark val="none"/>
        <c:tickLblPos val="nextTo"/>
        <c:crossAx val="62075083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44494103668082302"/>
          <c:y val="0.61215864977061696"/>
          <c:w val="0.22628819386847701"/>
          <c:h val="0.2434050120557179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solidFill>
            <a:srgbClr val="4F5961"/>
          </a:solidFill>
          <a:latin typeface="Swiss 721 Roman"/>
          <a:cs typeface="Swiss 721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Sheet11!$A$3</c:f>
              <c:strCache>
                <c:ptCount val="1"/>
                <c:pt idx="0">
                  <c:v>All ages</c:v>
                </c:pt>
              </c:strCache>
            </c:strRef>
          </c:tx>
          <c:spPr>
            <a:solidFill>
              <a:srgbClr val="0088CF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6338469711232431E-3"/>
                  <c:y val="-1.169948787564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81-4FD1-AC3A-1EAE32AE4999}"/>
                </c:ext>
              </c:extLst>
            </c:dLbl>
            <c:dLbl>
              <c:idx val="2"/>
              <c:layout>
                <c:manualLayout>
                  <c:x val="2.4876926141711555E-3"/>
                  <c:y val="-5.1477746652841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681-4FD1-AC3A-1EAE32AE4999}"/>
                </c:ext>
              </c:extLst>
            </c:dLbl>
            <c:dLbl>
              <c:idx val="3"/>
              <c:layout>
                <c:manualLayout>
                  <c:x val="0"/>
                  <c:y val="-6.55171321036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681-4FD1-AC3A-1EAE32AE4999}"/>
                </c:ext>
              </c:extLst>
            </c:dLbl>
            <c:dLbl>
              <c:idx val="5"/>
              <c:layout>
                <c:manualLayout>
                  <c:x val="-8.2923087139052693E-4"/>
                  <c:y val="-5.1477746652841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681-4FD1-AC3A-1EAE32AE4999}"/>
                </c:ext>
              </c:extLst>
            </c:dLbl>
            <c:dLbl>
              <c:idx val="6"/>
              <c:layout>
                <c:manualLayout>
                  <c:x val="-8.2923087139040539E-4"/>
                  <c:y val="-6.0837336953357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681-4FD1-AC3A-1EAE32AE4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Sheet11!$B$1:$I$2</c:f>
              <c:multiLvlStrCache>
                <c:ptCount val="8"/>
                <c:lvl>
                  <c:pt idx="0">
                    <c:v>No condition</c:v>
                  </c:pt>
                  <c:pt idx="1">
                    <c:v>1 condition</c:v>
                  </c:pt>
                  <c:pt idx="2">
                    <c:v>2 conditions</c:v>
                  </c:pt>
                  <c:pt idx="3">
                    <c:v>3 or more conditions</c:v>
                  </c:pt>
                  <c:pt idx="4">
                    <c:v>No condition</c:v>
                  </c:pt>
                  <c:pt idx="5">
                    <c:v>1 condition</c:v>
                  </c:pt>
                  <c:pt idx="6">
                    <c:v>2 conditions</c:v>
                  </c:pt>
                  <c:pt idx="7">
                    <c:v>3 or more conditions</c:v>
                  </c:pt>
                </c:lvl>
                <c:lvl>
                  <c:pt idx="0">
                    <c:v>People with autism</c:v>
                  </c:pt>
                  <c:pt idx="4">
                    <c:v>People without autism</c:v>
                  </c:pt>
                </c:lvl>
              </c:multiLvlStrCache>
            </c:multiLvlStrRef>
          </c:cat>
          <c:val>
            <c:numRef>
              <c:f>Sheet11!$B$3:$I$3</c:f>
              <c:numCache>
                <c:formatCode>0.0%</c:formatCode>
                <c:ptCount val="8"/>
                <c:pt idx="0">
                  <c:v>0.48669273461150298</c:v>
                </c:pt>
                <c:pt idx="1">
                  <c:v>0.252995711402624</c:v>
                </c:pt>
                <c:pt idx="2">
                  <c:v>0.12298183652875901</c:v>
                </c:pt>
                <c:pt idx="3">
                  <c:v>0.137329717457114</c:v>
                </c:pt>
                <c:pt idx="4">
                  <c:v>0.70495703490193495</c:v>
                </c:pt>
                <c:pt idx="5">
                  <c:v>0.211072610455287</c:v>
                </c:pt>
                <c:pt idx="6">
                  <c:v>5.98500177916979E-2</c:v>
                </c:pt>
                <c:pt idx="7">
                  <c:v>2.4120336851080299E-2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1-4FD1-AC3A-1EAE32AE4999}"/>
            </c:ext>
          </c:extLst>
        </c:ser>
        <c:ser>
          <c:idx val="1"/>
          <c:order val="1"/>
          <c:tx>
            <c:strRef>
              <c:f>Sheet11!$A$4</c:f>
              <c:strCache>
                <c:ptCount val="1"/>
                <c:pt idx="0">
                  <c:v>0-15</c:v>
                </c:pt>
              </c:strCache>
            </c:strRef>
          </c:tx>
          <c:spPr>
            <a:solidFill>
              <a:srgbClr val="F99D2B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0404780712360201E-17"/>
                  <c:y val="-9.3595903005165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681-4FD1-AC3A-1EAE32AE4999}"/>
                </c:ext>
              </c:extLst>
            </c:dLbl>
            <c:dLbl>
              <c:idx val="6"/>
              <c:layout>
                <c:manualLayout>
                  <c:x val="-3.3169234855616216E-3"/>
                  <c:y val="-1.8719180601033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681-4FD1-AC3A-1EAE32AE4999}"/>
                </c:ext>
              </c:extLst>
            </c:dLbl>
            <c:dLbl>
              <c:idx val="7"/>
              <c:layout>
                <c:manualLayout>
                  <c:x val="-4.1461543569521484E-3"/>
                  <c:y val="-9.827569815542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681-4FD1-AC3A-1EAE32AE4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Sheet11!$B$1:$I$2</c:f>
              <c:multiLvlStrCache>
                <c:ptCount val="8"/>
                <c:lvl>
                  <c:pt idx="0">
                    <c:v>No condition</c:v>
                  </c:pt>
                  <c:pt idx="1">
                    <c:v>1 condition</c:v>
                  </c:pt>
                  <c:pt idx="2">
                    <c:v>2 conditions</c:v>
                  </c:pt>
                  <c:pt idx="3">
                    <c:v>3 or more conditions</c:v>
                  </c:pt>
                  <c:pt idx="4">
                    <c:v>No condition</c:v>
                  </c:pt>
                  <c:pt idx="5">
                    <c:v>1 condition</c:v>
                  </c:pt>
                  <c:pt idx="6">
                    <c:v>2 conditions</c:v>
                  </c:pt>
                  <c:pt idx="7">
                    <c:v>3 or more conditions</c:v>
                  </c:pt>
                </c:lvl>
                <c:lvl>
                  <c:pt idx="0">
                    <c:v>People with autism</c:v>
                  </c:pt>
                  <c:pt idx="4">
                    <c:v>People without autism</c:v>
                  </c:pt>
                </c:lvl>
              </c:multiLvlStrCache>
            </c:multiLvlStrRef>
          </c:cat>
          <c:val>
            <c:numRef>
              <c:f>Sheet11!$B$4:$I$4</c:f>
              <c:numCache>
                <c:formatCode>0.0%</c:formatCode>
                <c:ptCount val="8"/>
                <c:pt idx="0">
                  <c:v>0.57049804011989902</c:v>
                </c:pt>
                <c:pt idx="1">
                  <c:v>0.2313811390362</c:v>
                </c:pt>
                <c:pt idx="2">
                  <c:v>9.6552916762739194E-2</c:v>
                </c:pt>
                <c:pt idx="3">
                  <c:v>0.10156790408116199</c:v>
                </c:pt>
                <c:pt idx="4">
                  <c:v>0.92066479566354398</c:v>
                </c:pt>
                <c:pt idx="5">
                  <c:v>7.0842273991833002E-2</c:v>
                </c:pt>
                <c:pt idx="6">
                  <c:v>6.2815425875684004E-3</c:v>
                </c:pt>
                <c:pt idx="7">
                  <c:v>2.2113877570543602E-3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1-4FD1-AC3A-1EAE32AE4999}"/>
            </c:ext>
          </c:extLst>
        </c:ser>
        <c:ser>
          <c:idx val="2"/>
          <c:order val="2"/>
          <c:tx>
            <c:strRef>
              <c:f>Sheet11!$A$5</c:f>
              <c:strCache>
                <c:ptCount val="1"/>
                <c:pt idx="0">
                  <c:v>16-64</c:v>
                </c:pt>
              </c:strCache>
            </c:strRef>
          </c:tx>
          <c:spPr>
            <a:solidFill>
              <a:srgbClr val="81C34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047695270321787E-2"/>
                  <c:y val="-6.317723452848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81-4FD1-AC3A-1EAE32AE4999}"/>
                </c:ext>
              </c:extLst>
            </c:dLbl>
            <c:dLbl>
              <c:idx val="4"/>
              <c:layout>
                <c:manualLayout>
                  <c:x val="1.4926155685027297E-2"/>
                  <c:y val="-1.169948787564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681-4FD1-AC3A-1EAE32AE4999}"/>
                </c:ext>
              </c:extLst>
            </c:dLbl>
            <c:dLbl>
              <c:idx val="6"/>
              <c:layout>
                <c:manualLayout>
                  <c:x val="0"/>
                  <c:y val="-4.2118156352324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681-4FD1-AC3A-1EAE32AE4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Sheet11!$B$1:$I$2</c:f>
              <c:multiLvlStrCache>
                <c:ptCount val="8"/>
                <c:lvl>
                  <c:pt idx="0">
                    <c:v>No condition</c:v>
                  </c:pt>
                  <c:pt idx="1">
                    <c:v>1 condition</c:v>
                  </c:pt>
                  <c:pt idx="2">
                    <c:v>2 conditions</c:v>
                  </c:pt>
                  <c:pt idx="3">
                    <c:v>3 or more conditions</c:v>
                  </c:pt>
                  <c:pt idx="4">
                    <c:v>No condition</c:v>
                  </c:pt>
                  <c:pt idx="5">
                    <c:v>1 condition</c:v>
                  </c:pt>
                  <c:pt idx="6">
                    <c:v>2 conditions</c:v>
                  </c:pt>
                  <c:pt idx="7">
                    <c:v>3 or more conditions</c:v>
                  </c:pt>
                </c:lvl>
                <c:lvl>
                  <c:pt idx="0">
                    <c:v>People with autism</c:v>
                  </c:pt>
                  <c:pt idx="4">
                    <c:v>People without autism</c:v>
                  </c:pt>
                </c:lvl>
              </c:multiLvlStrCache>
            </c:multiLvlStrRef>
          </c:cat>
          <c:val>
            <c:numRef>
              <c:f>Sheet11!$B$5:$I$5</c:f>
              <c:numCache>
                <c:formatCode>0.0%</c:formatCode>
                <c:ptCount val="8"/>
                <c:pt idx="0">
                  <c:v>0.39697058393092399</c:v>
                </c:pt>
                <c:pt idx="1">
                  <c:v>0.28296502268403301</c:v>
                </c:pt>
                <c:pt idx="2">
                  <c:v>0.153300160983463</c:v>
                </c:pt>
                <c:pt idx="3">
                  <c:v>0.166764232401581</c:v>
                </c:pt>
                <c:pt idx="4">
                  <c:v>0.74197858346532097</c:v>
                </c:pt>
                <c:pt idx="5">
                  <c:v>0.19894724483406401</c:v>
                </c:pt>
                <c:pt idx="6">
                  <c:v>4.3584420696894902E-2</c:v>
                </c:pt>
                <c:pt idx="7">
                  <c:v>1.5489751003720201E-2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81-4FD1-AC3A-1EAE32AE4999}"/>
            </c:ext>
          </c:extLst>
        </c:ser>
        <c:ser>
          <c:idx val="3"/>
          <c:order val="3"/>
          <c:tx>
            <c:strRef>
              <c:f>Sheet11!$A$6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4F596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43846307085608E-2"/>
                  <c:y val="-2.80787709015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681-4FD1-AC3A-1EAE32AE4999}"/>
                </c:ext>
              </c:extLst>
            </c:dLbl>
            <c:dLbl>
              <c:idx val="2"/>
              <c:layout>
                <c:manualLayout>
                  <c:x val="5.8046160997328377E-3"/>
                  <c:y val="-7.7216619979261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681-4FD1-AC3A-1EAE32AE4999}"/>
                </c:ext>
              </c:extLst>
            </c:dLbl>
            <c:dLbl>
              <c:idx val="6"/>
              <c:layout>
                <c:manualLayout>
                  <c:x val="4.9753852283424323E-3"/>
                  <c:y val="-6.0837336953357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681-4FD1-AC3A-1EAE32AE4999}"/>
                </c:ext>
              </c:extLst>
            </c:dLbl>
            <c:dLbl>
              <c:idx val="7"/>
              <c:layout>
                <c:manualLayout>
                  <c:x val="1.6584617427808108E-3"/>
                  <c:y val="-1.871918060103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681-4FD1-AC3A-1EAE32AE4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4F5961"/>
                    </a:solidFill>
                    <a:latin typeface="Swiss 721 Roman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Sheet11!$B$1:$I$2</c:f>
              <c:multiLvlStrCache>
                <c:ptCount val="8"/>
                <c:lvl>
                  <c:pt idx="0">
                    <c:v>No condition</c:v>
                  </c:pt>
                  <c:pt idx="1">
                    <c:v>1 condition</c:v>
                  </c:pt>
                  <c:pt idx="2">
                    <c:v>2 conditions</c:v>
                  </c:pt>
                  <c:pt idx="3">
                    <c:v>3 or more conditions</c:v>
                  </c:pt>
                  <c:pt idx="4">
                    <c:v>No condition</c:v>
                  </c:pt>
                  <c:pt idx="5">
                    <c:v>1 condition</c:v>
                  </c:pt>
                  <c:pt idx="6">
                    <c:v>2 conditions</c:v>
                  </c:pt>
                  <c:pt idx="7">
                    <c:v>3 or more conditions</c:v>
                  </c:pt>
                </c:lvl>
                <c:lvl>
                  <c:pt idx="0">
                    <c:v>People with autism</c:v>
                  </c:pt>
                  <c:pt idx="4">
                    <c:v>People without autism</c:v>
                  </c:pt>
                </c:lvl>
              </c:multiLvlStrCache>
            </c:multiLvlStrRef>
          </c:cat>
          <c:val>
            <c:numRef>
              <c:f>Sheet11!$B$6:$I$6</c:f>
              <c:numCache>
                <c:formatCode>0.0%</c:formatCode>
                <c:ptCount val="8"/>
                <c:pt idx="0">
                  <c:v>0.16045845272206299</c:v>
                </c:pt>
                <c:pt idx="1">
                  <c:v>0.20343839541547301</c:v>
                </c:pt>
                <c:pt idx="2">
                  <c:v>0.18624641833810901</c:v>
                </c:pt>
                <c:pt idx="3">
                  <c:v>0.44985673352435501</c:v>
                </c:pt>
                <c:pt idx="4">
                  <c:v>0.34237036271014198</c:v>
                </c:pt>
                <c:pt idx="5">
                  <c:v>0.40014005728185498</c:v>
                </c:pt>
                <c:pt idx="6">
                  <c:v>0.177517546502165</c:v>
                </c:pt>
                <c:pt idx="7">
                  <c:v>7.9972033505838397E-2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81-4FD1-AC3A-1EAE32AE4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752008"/>
        <c:axId val="620752400"/>
      </c:barChart>
      <c:catAx>
        <c:axId val="62075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4F5961"/>
                </a:solidFill>
                <a:latin typeface="Swiss 721 Roman"/>
                <a:ea typeface="+mn-ea"/>
                <a:cs typeface="+mn-cs"/>
              </a:defRPr>
            </a:pPr>
            <a:endParaRPr lang="en-US"/>
          </a:p>
        </c:txPr>
        <c:crossAx val="620752400"/>
        <c:crosses val="autoZero"/>
        <c:auto val="1"/>
        <c:lblAlgn val="ctr"/>
        <c:lblOffset val="100"/>
        <c:noMultiLvlLbl val="0"/>
      </c:catAx>
      <c:valAx>
        <c:axId val="62075240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4F5961"/>
                </a:solidFill>
                <a:latin typeface="Swiss 721 Roman"/>
                <a:ea typeface="+mn-ea"/>
                <a:cs typeface="+mn-cs"/>
              </a:defRPr>
            </a:pPr>
            <a:endParaRPr lang="en-US"/>
          </a:p>
        </c:txPr>
        <c:crossAx val="62075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4F5961"/>
              </a:solidFill>
              <a:latin typeface="Swiss 721 Roman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rgbClr val="4F5961"/>
          </a:solidFill>
          <a:latin typeface="Swiss 721 Roman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811891457116201"/>
          <c:y val="6.0185185185185203E-2"/>
          <c:w val="0.46167135505448298"/>
          <c:h val="0.740417031204433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'[Chart in Microsoft Office PowerPoint]Sheet29'!$A$2</c:f>
              <c:strCache>
                <c:ptCount val="1"/>
                <c:pt idx="0">
                  <c:v>Males with autism</c:v>
                </c:pt>
              </c:strCache>
            </c:strRef>
          </c:tx>
          <c:spPr>
            <a:solidFill>
              <a:srgbClr val="81C341"/>
            </a:solidFill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993404499443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17-433A-8C82-FC7F4114AD31}"/>
                </c:ext>
              </c:extLst>
            </c:dLbl>
            <c:dLbl>
              <c:idx val="1"/>
              <c:layout>
                <c:manualLayout>
                  <c:x val="0"/>
                  <c:y val="2.278176570792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517-433A-8C82-FC7F4114AD31}"/>
                </c:ext>
              </c:extLst>
            </c:dLbl>
            <c:dLbl>
              <c:idx val="5"/>
              <c:layout>
                <c:manualLayout>
                  <c:x val="1.9265961798783465E-2"/>
                  <c:y val="2.8478328284795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17-433A-8C82-FC7F4114AD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Office PowerPoint]Sheet29'!$B$1:$G$1</c:f>
              <c:strCache>
                <c:ptCount val="6"/>
                <c:pt idx="0">
                  <c:v>Visual impairment</c:v>
                </c:pt>
                <c:pt idx="1">
                  <c:v>Hearing impairment</c:v>
                </c:pt>
                <c:pt idx="2">
                  <c:v>Intellectual disability</c:v>
                </c:pt>
                <c:pt idx="3">
                  <c:v>Mental health condition</c:v>
                </c:pt>
                <c:pt idx="4">
                  <c:v>Physical disability</c:v>
                </c:pt>
                <c:pt idx="5">
                  <c:v>Other condition</c:v>
                </c:pt>
              </c:strCache>
            </c:strRef>
          </c:cat>
          <c:val>
            <c:numRef>
              <c:f>'[Chart in Microsoft Office PowerPoint]Sheet29'!$B$2:$G$2</c:f>
              <c:numCache>
                <c:formatCode>0.0%</c:formatCode>
                <c:ptCount val="6"/>
                <c:pt idx="0">
                  <c:v>4.2999999999999997E-2</c:v>
                </c:pt>
                <c:pt idx="1">
                  <c:v>4.4999999999999998E-2</c:v>
                </c:pt>
                <c:pt idx="2">
                  <c:v>0.154</c:v>
                </c:pt>
                <c:pt idx="3">
                  <c:v>0.13600000000000001</c:v>
                </c:pt>
                <c:pt idx="4">
                  <c:v>0.107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7-433A-8C82-FC7F4114AD31}"/>
            </c:ext>
          </c:extLst>
        </c:ser>
        <c:ser>
          <c:idx val="1"/>
          <c:order val="1"/>
          <c:tx>
            <c:strRef>
              <c:f>'[Chart in Microsoft Office PowerPoint]Sheet29'!$A$3</c:f>
              <c:strCache>
                <c:ptCount val="1"/>
                <c:pt idx="0">
                  <c:v>Males without autism</c:v>
                </c:pt>
              </c:strCache>
            </c:strRef>
          </c:tx>
          <c:spPr>
            <a:solidFill>
              <a:srgbClr val="4F596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Office PowerPoint]Sheet29'!$B$1:$G$1</c:f>
              <c:strCache>
                <c:ptCount val="6"/>
                <c:pt idx="0">
                  <c:v>Visual impairment</c:v>
                </c:pt>
                <c:pt idx="1">
                  <c:v>Hearing impairment</c:v>
                </c:pt>
                <c:pt idx="2">
                  <c:v>Intellectual disability</c:v>
                </c:pt>
                <c:pt idx="3">
                  <c:v>Mental health condition</c:v>
                </c:pt>
                <c:pt idx="4">
                  <c:v>Physical disability</c:v>
                </c:pt>
                <c:pt idx="5">
                  <c:v>Other condition</c:v>
                </c:pt>
              </c:strCache>
            </c:strRef>
          </c:cat>
          <c:val>
            <c:numRef>
              <c:f>'[Chart in Microsoft Office PowerPoint]Sheet29'!$B$3:$G$3</c:f>
              <c:numCache>
                <c:formatCode>0.0%</c:formatCode>
                <c:ptCount val="6"/>
                <c:pt idx="0">
                  <c:v>2.1999999999999999E-2</c:v>
                </c:pt>
                <c:pt idx="1">
                  <c:v>7.1999999999999995E-2</c:v>
                </c:pt>
                <c:pt idx="2">
                  <c:v>4.0000000000000001E-3</c:v>
                </c:pt>
                <c:pt idx="3">
                  <c:v>3.7999999999999999E-2</c:v>
                </c:pt>
                <c:pt idx="4">
                  <c:v>6.2E-2</c:v>
                </c:pt>
                <c:pt idx="5">
                  <c:v>0.17699999999999999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7-433A-8C82-FC7F4114A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746912"/>
        <c:axId val="620747304"/>
      </c:barChart>
      <c:catAx>
        <c:axId val="62074691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620747304"/>
        <c:crosses val="autoZero"/>
        <c:auto val="1"/>
        <c:lblAlgn val="ctr"/>
        <c:lblOffset val="100"/>
        <c:noMultiLvlLbl val="0"/>
      </c:catAx>
      <c:valAx>
        <c:axId val="620747304"/>
        <c:scaling>
          <c:orientation val="minMax"/>
          <c:max val="0.5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crossAx val="620746912"/>
        <c:crosses val="max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2103600307648599"/>
          <c:y val="6.6124299197234296E-2"/>
          <c:w val="0.37896399692351401"/>
          <c:h val="0.179284648072172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solidFill>
            <a:srgbClr val="4F5961"/>
          </a:solidFill>
          <a:latin typeface="Swiss 721 Roman"/>
          <a:cs typeface="Swiss 721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826861516054"/>
          <c:y val="4.8888888888888898E-2"/>
          <c:w val="0.52592305196484401"/>
          <c:h val="0.76926684164479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Females with autism</c:v>
                </c:pt>
              </c:strCache>
            </c:strRef>
          </c:tx>
          <c:spPr>
            <a:solidFill>
              <a:srgbClr val="F99D2B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Sheet3!$B$1:$G$1</c:f>
              <c:strCache>
                <c:ptCount val="6"/>
                <c:pt idx="0">
                  <c:v>Visual impairment</c:v>
                </c:pt>
                <c:pt idx="1">
                  <c:v>Hearing impairment</c:v>
                </c:pt>
                <c:pt idx="2">
                  <c:v>Intellectual disability</c:v>
                </c:pt>
                <c:pt idx="3">
                  <c:v>Mental health condition</c:v>
                </c:pt>
                <c:pt idx="4">
                  <c:v>Physical disability</c:v>
                </c:pt>
                <c:pt idx="5">
                  <c:v>Other condition</c:v>
                </c:pt>
              </c:strCache>
            </c:strRef>
          </c:cat>
          <c:val>
            <c:numRef>
              <c:f>Sheet3!$B$2:$G$2</c:f>
              <c:numCache>
                <c:formatCode>0.0%</c:formatCode>
                <c:ptCount val="6"/>
                <c:pt idx="0">
                  <c:v>0.09</c:v>
                </c:pt>
                <c:pt idx="1">
                  <c:v>8.7999999999999995E-2</c:v>
                </c:pt>
                <c:pt idx="2">
                  <c:v>0.26900000000000002</c:v>
                </c:pt>
                <c:pt idx="3">
                  <c:v>0.188</c:v>
                </c:pt>
                <c:pt idx="4">
                  <c:v>0.223</c:v>
                </c:pt>
                <c:pt idx="5">
                  <c:v>0.30399999999999999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7-4CCB-A5C4-2A56CC96106C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Females without autism</c:v>
                </c:pt>
              </c:strCache>
            </c:strRef>
          </c:tx>
          <c:spPr>
            <a:solidFill>
              <a:srgbClr val="0088CF"/>
            </a:solidFill>
            <a:effectLst/>
          </c:spPr>
          <c:invertIfNegative val="0"/>
          <c:dLbls>
            <c:dLbl>
              <c:idx val="0"/>
              <c:layout>
                <c:manualLayout>
                  <c:x val="-6.7046110698671946E-3"/>
                  <c:y val="-8.92835591941795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07-4CCB-A5C4-2A56CC96106C}"/>
                </c:ext>
              </c:extLst>
            </c:dLbl>
            <c:dLbl>
              <c:idx val="1"/>
              <c:layout>
                <c:manualLayout>
                  <c:x val="-6.1458224836458205E-17"/>
                  <c:y val="-5.9522372796119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07-4CCB-A5C4-2A56CC9610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Sheet3!$B$1:$G$1</c:f>
              <c:strCache>
                <c:ptCount val="6"/>
                <c:pt idx="0">
                  <c:v>Visual impairment</c:v>
                </c:pt>
                <c:pt idx="1">
                  <c:v>Hearing impairment</c:v>
                </c:pt>
                <c:pt idx="2">
                  <c:v>Intellectual disability</c:v>
                </c:pt>
                <c:pt idx="3">
                  <c:v>Mental health condition</c:v>
                </c:pt>
                <c:pt idx="4">
                  <c:v>Physical disability</c:v>
                </c:pt>
                <c:pt idx="5">
                  <c:v>Other condition</c:v>
                </c:pt>
              </c:strCache>
            </c:strRef>
          </c:cat>
          <c:val>
            <c:numRef>
              <c:f>Sheet3!$B$3:$G$3</c:f>
              <c:numCache>
                <c:formatCode>0.0%</c:formatCode>
                <c:ptCount val="6"/>
                <c:pt idx="0">
                  <c:v>2.5000000000000001E-2</c:v>
                </c:pt>
                <c:pt idx="1">
                  <c:v>6.0999999999999999E-2</c:v>
                </c:pt>
                <c:pt idx="2">
                  <c:v>3.0000000000000001E-3</c:v>
                </c:pt>
                <c:pt idx="3">
                  <c:v>4.8000000000000001E-2</c:v>
                </c:pt>
                <c:pt idx="4">
                  <c:v>7.0999999999999994E-2</c:v>
                </c:pt>
                <c:pt idx="5">
                  <c:v>0.19500000000000001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7-4CCB-A5C4-2A56CC961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753576"/>
        <c:axId val="620753968"/>
      </c:barChart>
      <c:catAx>
        <c:axId val="620753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620753968"/>
        <c:crosses val="autoZero"/>
        <c:auto val="1"/>
        <c:lblAlgn val="ctr"/>
        <c:lblOffset val="100"/>
        <c:noMultiLvlLbl val="0"/>
      </c:catAx>
      <c:valAx>
        <c:axId val="620753968"/>
        <c:scaling>
          <c:orientation val="minMax"/>
          <c:max val="0.5"/>
        </c:scaling>
        <c:delete val="0"/>
        <c:axPos val="b"/>
        <c:numFmt formatCode="0%" sourceLinked="0"/>
        <c:majorTickMark val="out"/>
        <c:minorTickMark val="none"/>
        <c:tickLblPos val="nextTo"/>
        <c:crossAx val="62075357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59827435453270605"/>
          <c:y val="4.9887481624810798E-2"/>
          <c:w val="0.39812983584921202"/>
          <c:h val="0.1720273906024480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solidFill>
            <a:srgbClr val="4F5961"/>
          </a:solidFill>
          <a:latin typeface="Swiss 721 Roman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6455"/>
            <a:ext cx="25733931" cy="14904814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6"/>
            <a:ext cx="22706410" cy="10336247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2543" indent="0" algn="ctr">
              <a:buNone/>
              <a:defRPr sz="6600"/>
            </a:lvl2pPr>
            <a:lvl3pPr marL="3025087" indent="0" algn="ctr">
              <a:buNone/>
              <a:defRPr sz="6000"/>
            </a:lvl3pPr>
            <a:lvl4pPr marL="4537632" indent="0" algn="ctr">
              <a:buNone/>
              <a:defRPr sz="5300"/>
            </a:lvl4pPr>
            <a:lvl5pPr marL="6050175" indent="0" algn="ctr">
              <a:buNone/>
              <a:defRPr sz="5300"/>
            </a:lvl5pPr>
            <a:lvl6pPr marL="7562719" indent="0" algn="ctr">
              <a:buNone/>
              <a:defRPr sz="5300"/>
            </a:lvl6pPr>
            <a:lvl7pPr marL="9075262" indent="0" algn="ctr">
              <a:buNone/>
              <a:defRPr sz="5300"/>
            </a:lvl7pPr>
            <a:lvl8pPr marL="10587806" indent="0" algn="ctr">
              <a:buNone/>
              <a:defRPr sz="5300"/>
            </a:lvl8pPr>
            <a:lvl9pPr marL="12100351" indent="0" algn="ctr">
              <a:buNone/>
              <a:defRPr sz="5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9327"/>
            <a:ext cx="6528093" cy="36280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9327"/>
            <a:ext cx="19205838" cy="36280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10673209"/>
            <a:ext cx="26112372" cy="17808474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28650158"/>
            <a:ext cx="26112372" cy="9365057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54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63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17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271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2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78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035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11396634"/>
            <a:ext cx="12866966" cy="271636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9337"/>
            <a:ext cx="26112372" cy="827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4815"/>
            <a:ext cx="12807832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8164"/>
            <a:ext cx="12807832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4815"/>
            <a:ext cx="12870909" cy="5143347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2543" indent="0">
              <a:buNone/>
              <a:defRPr sz="6600" b="1"/>
            </a:lvl2pPr>
            <a:lvl3pPr marL="3025087" indent="0">
              <a:buNone/>
              <a:defRPr sz="6000" b="1"/>
            </a:lvl3pPr>
            <a:lvl4pPr marL="4537632" indent="0">
              <a:buNone/>
              <a:defRPr sz="5300" b="1"/>
            </a:lvl4pPr>
            <a:lvl5pPr marL="6050175" indent="0">
              <a:buNone/>
              <a:defRPr sz="5300" b="1"/>
            </a:lvl5pPr>
            <a:lvl6pPr marL="7562719" indent="0">
              <a:buNone/>
              <a:defRPr sz="5300" b="1"/>
            </a:lvl6pPr>
            <a:lvl7pPr marL="9075262" indent="0">
              <a:buNone/>
              <a:defRPr sz="5300" b="1"/>
            </a:lvl7pPr>
            <a:lvl8pPr marL="10587806" indent="0">
              <a:buNone/>
              <a:defRPr sz="5300" b="1"/>
            </a:lvl8pPr>
            <a:lvl9pPr marL="12100351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8164"/>
            <a:ext cx="12870909" cy="230013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4102"/>
            <a:ext cx="15326826" cy="30424055"/>
          </a:xfr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3" y="2854114"/>
            <a:ext cx="9764545" cy="998939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4102"/>
            <a:ext cx="15326826" cy="30424055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2543" indent="0">
              <a:buNone/>
              <a:defRPr sz="9300"/>
            </a:lvl2pPr>
            <a:lvl3pPr marL="3025087" indent="0">
              <a:buNone/>
              <a:defRPr sz="7900"/>
            </a:lvl3pPr>
            <a:lvl4pPr marL="4537632" indent="0">
              <a:buNone/>
              <a:defRPr sz="6600"/>
            </a:lvl4pPr>
            <a:lvl5pPr marL="6050175" indent="0">
              <a:buNone/>
              <a:defRPr sz="6600"/>
            </a:lvl5pPr>
            <a:lvl6pPr marL="7562719" indent="0">
              <a:buNone/>
              <a:defRPr sz="6600"/>
            </a:lvl6pPr>
            <a:lvl7pPr marL="9075262" indent="0">
              <a:buNone/>
              <a:defRPr sz="6600"/>
            </a:lvl7pPr>
            <a:lvl8pPr marL="10587806" indent="0">
              <a:buNone/>
              <a:defRPr sz="6600"/>
            </a:lvl8pPr>
            <a:lvl9pPr marL="12100351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3" y="12843511"/>
            <a:ext cx="9764545" cy="23794191"/>
          </a:xfrm>
        </p:spPr>
        <p:txBody>
          <a:bodyPr/>
          <a:lstStyle>
            <a:lvl1pPr marL="0" indent="0">
              <a:buNone/>
              <a:defRPr sz="5300"/>
            </a:lvl1pPr>
            <a:lvl2pPr marL="1512543" indent="0">
              <a:buNone/>
              <a:defRPr sz="4600"/>
            </a:lvl2pPr>
            <a:lvl3pPr marL="3025087" indent="0">
              <a:buNone/>
              <a:defRPr sz="4000"/>
            </a:lvl3pPr>
            <a:lvl4pPr marL="4537632" indent="0">
              <a:buNone/>
              <a:defRPr sz="3300"/>
            </a:lvl4pPr>
            <a:lvl5pPr marL="6050175" indent="0">
              <a:buNone/>
              <a:defRPr sz="3300"/>
            </a:lvl5pPr>
            <a:lvl6pPr marL="7562719" indent="0">
              <a:buNone/>
              <a:defRPr sz="3300"/>
            </a:lvl6pPr>
            <a:lvl7pPr marL="9075262" indent="0">
              <a:buNone/>
              <a:defRPr sz="3300"/>
            </a:lvl7pPr>
            <a:lvl8pPr marL="10587806" indent="0">
              <a:buNone/>
              <a:defRPr sz="3300"/>
            </a:lvl8pPr>
            <a:lvl9pPr marL="12100351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37"/>
            <a:ext cx="26112372" cy="8274949"/>
          </a:xfrm>
          <a:prstGeom prst="rect">
            <a:avLst/>
          </a:prstGeom>
        </p:spPr>
        <p:txBody>
          <a:bodyPr vert="horz" lIns="129360" tIns="64680" rIns="129360" bIns="646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4"/>
            <a:ext cx="26112372" cy="27163631"/>
          </a:xfrm>
          <a:prstGeom prst="rect">
            <a:avLst/>
          </a:prstGeom>
        </p:spPr>
        <p:txBody>
          <a:bodyPr vert="horz" lIns="129360" tIns="64680" rIns="129360" bIns="64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4"/>
            <a:ext cx="10217884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4"/>
            <a:ext cx="6811923" cy="2279327"/>
          </a:xfrm>
          <a:prstGeom prst="rect">
            <a:avLst/>
          </a:prstGeom>
        </p:spPr>
        <p:txBody>
          <a:bodyPr vert="horz" lIns="129360" tIns="64680" rIns="129360" bIns="6468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5087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272" indent="-756272" algn="l" defTabSz="302508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815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360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390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447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8991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1534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079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6622" indent="-756272" algn="l" defTabSz="3025087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543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087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63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175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2719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262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7806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0351" algn="l" defTabSz="3025087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18" Type="http://schemas.openxmlformats.org/officeDocument/2006/relationships/chart" Target="../charts/chart3.xml"/><Relationship Id="rId3" Type="http://schemas.openxmlformats.org/officeDocument/2006/relationships/image" Target="../media/image2.jpeg"/><Relationship Id="rId21" Type="http://schemas.openxmlformats.org/officeDocument/2006/relationships/chart" Target="../charts/chart6.xml"/><Relationship Id="rId7" Type="http://schemas.openxmlformats.org/officeDocument/2006/relationships/image" Target="../media/image6.jpeg"/><Relationship Id="rId12" Type="http://schemas.openxmlformats.org/officeDocument/2006/relationships/image" Target="../media/image9.jpg"/><Relationship Id="rId17" Type="http://schemas.openxmlformats.org/officeDocument/2006/relationships/chart" Target="../charts/chart2.xml"/><Relationship Id="rId2" Type="http://schemas.openxmlformats.org/officeDocument/2006/relationships/image" Target="../media/image1.jpg"/><Relationship Id="rId16" Type="http://schemas.openxmlformats.org/officeDocument/2006/relationships/chart" Target="../charts/chart1.xml"/><Relationship Id="rId20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://www.scotlandcensus.gov.uk/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10" Type="http://schemas.openxmlformats.org/officeDocument/2006/relationships/hyperlink" Target="mailto:customer@gro-scotland.gsi.gov.uk" TargetMode="External"/><Relationship Id="rId19" Type="http://schemas.openxmlformats.org/officeDocument/2006/relationships/chart" Target="../charts/chart4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20536507" y="19125176"/>
            <a:ext cx="44356477" cy="32834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17895" y="604460"/>
            <a:ext cx="21338823" cy="1715673"/>
          </a:xfrm>
          <a:prstGeom prst="rect">
            <a:avLst/>
          </a:prstGeom>
          <a:solidFill>
            <a:schemeClr val="bg1"/>
          </a:solidFill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5900" b="1" dirty="0" smtClean="0">
                <a:solidFill>
                  <a:srgbClr val="4F5961"/>
                </a:solidFill>
                <a:latin typeface="Swiss 721"/>
              </a:rPr>
              <a:t>Prevalence of comorbid health conditions in autism</a:t>
            </a:r>
            <a:endParaRPr lang="en-GB" sz="5900" b="1" dirty="0">
              <a:solidFill>
                <a:srgbClr val="4F5961"/>
              </a:solidFill>
              <a:latin typeface="Swiss 721"/>
            </a:endParaRPr>
          </a:p>
          <a:p>
            <a:pPr algn="ctr"/>
            <a:r>
              <a:rPr lang="en-US" sz="44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Findings </a:t>
            </a:r>
            <a:r>
              <a:rPr lang="en-US" sz="4400" b="1" dirty="0">
                <a:solidFill>
                  <a:srgbClr val="4F5961"/>
                </a:solidFill>
                <a:latin typeface="Swiss 721 Light"/>
                <a:cs typeface="Swiss 721 Light"/>
              </a:rPr>
              <a:t>from a national </a:t>
            </a:r>
            <a:r>
              <a:rPr lang="en-US" sz="44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census </a:t>
            </a:r>
            <a:r>
              <a:rPr lang="en-US" sz="4400" b="1" dirty="0">
                <a:solidFill>
                  <a:srgbClr val="4F5961"/>
                </a:solidFill>
                <a:latin typeface="Swiss 721 Light"/>
                <a:cs typeface="Swiss 721 Light"/>
              </a:rPr>
              <a:t>study</a:t>
            </a:r>
            <a:endParaRPr lang="en-GB" sz="4400" b="1" dirty="0">
              <a:solidFill>
                <a:srgbClr val="4F5961"/>
              </a:solidFill>
              <a:latin typeface="Swiss 721 Light"/>
              <a:cs typeface="Swiss 721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777" y="2262568"/>
            <a:ext cx="24027946" cy="1808006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Ewelina Rydzewska</a:t>
            </a:r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, Laura Anne Hughes-McCormack</a:t>
            </a:r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, Christopher Gillberg</a:t>
            </a:r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, Angela Henderson</a:t>
            </a:r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,</a:t>
            </a:r>
            <a:r>
              <a:rPr lang="en-GB" sz="2800" dirty="0">
                <a:solidFill>
                  <a:srgbClr val="4F5961"/>
                </a:solidFill>
                <a:latin typeface="Swiss 721 Roman"/>
                <a:cs typeface="Swiss 721 Roman"/>
              </a:rPr>
              <a:t> Cecilia MacIntyre</a:t>
            </a:r>
            <a:r>
              <a:rPr lang="en-GB" sz="28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2</a:t>
            </a:r>
            <a:r>
              <a:rPr lang="en-GB" sz="2800" dirty="0">
                <a:solidFill>
                  <a:srgbClr val="4F5961"/>
                </a:solidFill>
                <a:latin typeface="Swiss 721 Roman"/>
                <a:cs typeface="Swiss 721 Roman"/>
              </a:rPr>
              <a:t>, Julie Rintoul</a:t>
            </a:r>
            <a:r>
              <a:rPr lang="en-GB" sz="28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2</a:t>
            </a:r>
            <a:r>
              <a:rPr lang="en-GB" sz="2800" dirty="0">
                <a:solidFill>
                  <a:srgbClr val="4F5961"/>
                </a:solidFill>
                <a:latin typeface="Swiss 721 Roman"/>
                <a:cs typeface="Swiss 721 Roman"/>
              </a:rPr>
              <a:t>,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  Sally-Ann Cooper</a:t>
            </a:r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 </a:t>
            </a:r>
          </a:p>
          <a:p>
            <a:pPr algn="ctr"/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1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University of Glasgow, Institute of Health and Wellbeing</a:t>
            </a:r>
          </a:p>
          <a:p>
            <a:pPr algn="ctr"/>
            <a:r>
              <a:rPr lang="en-GB" sz="2700" baseline="30000" dirty="0">
                <a:solidFill>
                  <a:srgbClr val="4F5961"/>
                </a:solidFill>
                <a:latin typeface="Swiss 721 Roman"/>
                <a:cs typeface="Swiss 721 Roman"/>
              </a:rPr>
              <a:t>2</a:t>
            </a:r>
            <a:r>
              <a:rPr lang="en-GB" sz="2700" dirty="0">
                <a:solidFill>
                  <a:srgbClr val="4F5961"/>
                </a:solidFill>
                <a:latin typeface="Swiss 721 Roman"/>
                <a:cs typeface="Swiss 721 Roman"/>
              </a:rPr>
              <a:t>Scottish Government</a:t>
            </a:r>
            <a:endParaRPr lang="en-GB" sz="2700" baseline="30000" dirty="0">
              <a:solidFill>
                <a:srgbClr val="4F5961"/>
              </a:solidFill>
              <a:latin typeface="Swiss 721 Roman"/>
              <a:cs typeface="Swiss 721 Roman"/>
            </a:endParaRPr>
          </a:p>
          <a:p>
            <a:pPr algn="ctr"/>
            <a:r>
              <a:rPr lang="en-GB" sz="2700" u="sng" dirty="0" smtClean="0">
                <a:solidFill>
                  <a:srgbClr val="0088CF"/>
                </a:solidFill>
                <a:latin typeface="Swiss 721 Roman"/>
              </a:rPr>
              <a:t>ewelina.rydzewska@glasgow.ac.uk</a:t>
            </a:r>
          </a:p>
        </p:txBody>
      </p:sp>
      <p:pic>
        <p:nvPicPr>
          <p:cNvPr id="2" name="Picture 1" descr="Scottish Government Logo Whit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383" y="1071410"/>
            <a:ext cx="2083830" cy="2048492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934" y="401984"/>
            <a:ext cx="2566518" cy="8012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3313"/>
            <a:ext cx="3210182" cy="1556193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822683" y="13595414"/>
            <a:ext cx="22885869" cy="2340218"/>
            <a:chOff x="3822683" y="20097814"/>
            <a:chExt cx="22885869" cy="2340218"/>
          </a:xfrm>
        </p:grpSpPr>
        <p:pic>
          <p:nvPicPr>
            <p:cNvPr id="18" name="Picture 17" descr="Symbols Colour RGB_pie chart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2683" y="20213156"/>
              <a:ext cx="2212934" cy="2224876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151529" y="20097814"/>
              <a:ext cx="3460894" cy="607677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r>
                <a:rPr lang="en-GB" sz="3100" b="1" dirty="0">
                  <a:solidFill>
                    <a:srgbClr val="81C341"/>
                  </a:solidFill>
                  <a:latin typeface="Swiss 721 Light"/>
                </a:rPr>
                <a:t>Results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254278" y="20804684"/>
              <a:ext cx="20454274" cy="28609"/>
            </a:xfrm>
            <a:prstGeom prst="line">
              <a:avLst/>
            </a:prstGeom>
            <a:ln>
              <a:solidFill>
                <a:srgbClr val="81C3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08878" y="38839025"/>
            <a:ext cx="26124208" cy="3293209"/>
            <a:chOff x="3808878" y="38500803"/>
            <a:chExt cx="26124208" cy="3293209"/>
          </a:xfrm>
        </p:grpSpPr>
        <p:pic>
          <p:nvPicPr>
            <p:cNvPr id="71" name="Picture 70" descr="Symbols Colour RGB_pencil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8878" y="38616238"/>
              <a:ext cx="2226740" cy="2224022"/>
            </a:xfrm>
            <a:prstGeom prst="rect">
              <a:avLst/>
            </a:prstGeom>
          </p:spPr>
        </p:pic>
        <p:grpSp>
          <p:nvGrpSpPr>
            <p:cNvPr id="72" name="Group 71"/>
            <p:cNvGrpSpPr/>
            <p:nvPr/>
          </p:nvGrpSpPr>
          <p:grpSpPr>
            <a:xfrm>
              <a:off x="6206527" y="38500803"/>
              <a:ext cx="14726534" cy="3293209"/>
              <a:chOff x="5516029" y="27508030"/>
              <a:chExt cx="9571927" cy="2328863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5516029" y="27508030"/>
                <a:ext cx="9571927" cy="23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dirty="0">
                    <a:solidFill>
                      <a:srgbClr val="0088CF"/>
                    </a:solidFill>
                    <a:latin typeface="Swiss 721 Light"/>
                  </a:rPr>
                  <a:t>Conclusions</a:t>
                </a:r>
              </a:p>
              <a:p>
                <a:endParaRPr lang="en-GB" sz="3100" dirty="0" smtClean="0">
                  <a:solidFill>
                    <a:srgbClr val="0088CF"/>
                  </a:solidFill>
                  <a:latin typeface="Swiss 721 Light"/>
                </a:endParaRPr>
              </a:p>
              <a:p>
                <a:r>
                  <a:rPr lang="en-US" sz="2800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People </a:t>
                </a:r>
                <a:r>
                  <a:rPr lang="en-US" sz="2800" dirty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with autism are more likely to: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4F5961"/>
                    </a:solidFill>
                    <a:latin typeface="Swiss 721 Roman"/>
                  </a:rPr>
                  <a:t>h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</a:rPr>
                  <a:t>ave other comorbidities, especially intellectual disabilities and mental health problems</a:t>
                </a:r>
                <a:endParaRPr lang="en-US" sz="2800" dirty="0">
                  <a:solidFill>
                    <a:srgbClr val="4F5961"/>
                  </a:solidFill>
                  <a:latin typeface="Swiss 721 Roman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4F5961"/>
                    </a:solidFill>
                    <a:latin typeface="Swiss 721 Roman"/>
                  </a:rPr>
                  <a:t>h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</a:rPr>
                  <a:t>ave 3 or more long-term health conditions, especially females</a:t>
                </a:r>
                <a:endParaRPr lang="en-US" sz="2800" dirty="0">
                  <a:solidFill>
                    <a:srgbClr val="4F5961"/>
                  </a:solidFill>
                  <a:latin typeface="Swiss 721 Roman"/>
                </a:endParaRPr>
              </a:p>
              <a:p>
                <a:endParaRPr lang="en-GB" sz="3100" dirty="0">
                  <a:solidFill>
                    <a:srgbClr val="0088CF"/>
                  </a:solidFill>
                  <a:latin typeface="Swiss 721 Light"/>
                </a:endParaRPr>
              </a:p>
              <a:p>
                <a:endParaRPr lang="en-GB" sz="3100" dirty="0">
                  <a:solidFill>
                    <a:srgbClr val="0088CF"/>
                  </a:solidFill>
                  <a:latin typeface="Swiss 721 Light"/>
                </a:endParaRP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5589029" y="27956535"/>
                <a:ext cx="5829721" cy="0"/>
              </a:xfrm>
              <a:prstGeom prst="line">
                <a:avLst/>
              </a:prstGeom>
              <a:ln>
                <a:solidFill>
                  <a:srgbClr val="0088C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3267981" y="38869586"/>
              <a:ext cx="6665105" cy="2539920"/>
              <a:chOff x="21998013" y="39034685"/>
              <a:chExt cx="6665105" cy="2539920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21998013" y="39764698"/>
                <a:ext cx="6488087" cy="1000274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r>
                  <a:rPr lang="en-US" sz="3100" b="1" dirty="0">
                    <a:solidFill>
                      <a:srgbClr val="4F5961"/>
                    </a:solidFill>
                    <a:latin typeface="Swiss 721 Light"/>
                    <a:cs typeface="Swiss 721 Light"/>
                  </a:rPr>
                  <a:t>M</a:t>
                </a:r>
                <a:r>
                  <a:rPr lang="en-US" sz="3100" b="1" dirty="0" smtClean="0">
                    <a:solidFill>
                      <a:srgbClr val="4F5961"/>
                    </a:solidFill>
                    <a:latin typeface="Swiss 721 Light"/>
                    <a:cs typeface="Swiss 721 Light"/>
                  </a:rPr>
                  <a:t>ore information:</a:t>
                </a:r>
              </a:p>
              <a:p>
                <a:r>
                  <a:rPr lang="en-US" sz="2800" b="1" u="sng" dirty="0" smtClean="0">
                    <a:solidFill>
                      <a:srgbClr val="0088CF"/>
                    </a:solidFill>
                    <a:latin typeface="Swiss 721 Roman"/>
                    <a:cs typeface="Swiss 721 Roman"/>
                  </a:rPr>
                  <a:t>www.sldo.ac.uk</a:t>
                </a:r>
              </a:p>
            </p:txBody>
          </p:sp>
          <p:pic>
            <p:nvPicPr>
              <p:cNvPr id="106" name="Picture 105" descr="qrcodelogo.png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23198" y="39034685"/>
                <a:ext cx="2539920" cy="2539920"/>
              </a:xfrm>
              <a:prstGeom prst="rect">
                <a:avLst/>
              </a:prstGeom>
            </p:spPr>
          </p:pic>
        </p:grpSp>
      </p:grpSp>
      <p:grpSp>
        <p:nvGrpSpPr>
          <p:cNvPr id="77" name="Group 76"/>
          <p:cNvGrpSpPr/>
          <p:nvPr/>
        </p:nvGrpSpPr>
        <p:grpSpPr>
          <a:xfrm>
            <a:off x="3947405" y="41770981"/>
            <a:ext cx="24962418" cy="718428"/>
            <a:chOff x="3947405" y="41917834"/>
            <a:chExt cx="24962418" cy="718428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7405" y="41917834"/>
              <a:ext cx="2204124" cy="718428"/>
            </a:xfrm>
            <a:prstGeom prst="rect">
              <a:avLst/>
            </a:prstGeom>
          </p:spPr>
        </p:pic>
        <p:sp>
          <p:nvSpPr>
            <p:cNvPr id="87" name="Rectangle 86"/>
            <p:cNvSpPr/>
            <p:nvPr/>
          </p:nvSpPr>
          <p:spPr>
            <a:xfrm>
              <a:off x="6254278" y="41928376"/>
              <a:ext cx="22655545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This poster presents findings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from Scotland’s 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Census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2011.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If </a:t>
              </a:r>
              <a:r>
                <a:rPr lang="en-GB" sz="2000" dirty="0">
                  <a:solidFill>
                    <a:srgbClr val="4F5961"/>
                  </a:solidFill>
                  <a:latin typeface="Swiss 721 Roman"/>
                  <a:cs typeface="Swiss 721 Roman"/>
                </a:rPr>
                <a:t>you have an enquiry that specifically relates to Scotland’s Census 2011, please contact National Records of Scotland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Customer Services</a:t>
              </a:r>
            </a:p>
            <a:p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at</a:t>
              </a:r>
              <a:r>
                <a:rPr lang="en-GB" sz="2000" dirty="0" smtClean="0">
                  <a:latin typeface="Swiss 721 Roman"/>
                  <a:cs typeface="Swiss 721 Roman"/>
                </a:rPr>
                <a:t> </a:t>
              </a:r>
              <a:r>
                <a:rPr lang="en-GB" sz="2000" u="sng" dirty="0" smtClean="0">
                  <a:solidFill>
                    <a:srgbClr val="0088CF"/>
                  </a:solidFill>
                  <a:latin typeface="Swiss 721 Roman"/>
                  <a:cs typeface="Swiss 721 Roman"/>
                  <a:hlinkClick r:id="rId10"/>
                </a:rPr>
                <a:t>customer@gro-scotland.gsi.gov.uk</a:t>
              </a:r>
              <a:r>
                <a:rPr lang="en-GB" sz="2000" dirty="0" smtClean="0">
                  <a:solidFill>
                    <a:srgbClr val="0088CF"/>
                  </a:solidFill>
                  <a:latin typeface="Swiss 721 Roman"/>
                  <a:cs typeface="Swiss 721 Roman"/>
                </a:rPr>
                <a:t> 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or visit </a:t>
              </a:r>
              <a:r>
                <a:rPr lang="en-GB" sz="2000" u="sng" dirty="0" smtClean="0">
                  <a:solidFill>
                    <a:srgbClr val="0088CF"/>
                  </a:solidFill>
                  <a:latin typeface="Swiss 721 Roman"/>
                  <a:cs typeface="Swiss 721 Roman"/>
                  <a:hlinkClick r:id="rId11"/>
                </a:rPr>
                <a:t>www.scotlandcensus.gov.uk</a:t>
              </a:r>
              <a:r>
                <a:rPr lang="en-GB" sz="2000" dirty="0" smtClean="0">
                  <a:solidFill>
                    <a:srgbClr val="4F5961"/>
                  </a:solidFill>
                  <a:latin typeface="Swiss 721 Roman"/>
                  <a:cs typeface="Swiss 721 Roman"/>
                </a:rPr>
                <a:t>.</a:t>
              </a:r>
              <a:endParaRPr lang="en-GB" sz="2000" dirty="0">
                <a:solidFill>
                  <a:srgbClr val="4F5961"/>
                </a:solidFill>
                <a:latin typeface="Swiss 721 Roman"/>
                <a:cs typeface="Swiss 721 Roman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822686" y="4313659"/>
            <a:ext cx="25087137" cy="7715969"/>
            <a:chOff x="3822686" y="4313659"/>
            <a:chExt cx="25087137" cy="7715969"/>
          </a:xfrm>
        </p:grpSpPr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2686" y="4862873"/>
              <a:ext cx="2212931" cy="2257840"/>
            </a:xfrm>
            <a:prstGeom prst="rect">
              <a:avLst/>
            </a:prstGeom>
          </p:spPr>
        </p:pic>
        <p:grpSp>
          <p:nvGrpSpPr>
            <p:cNvPr id="111" name="Group 110"/>
            <p:cNvGrpSpPr/>
            <p:nvPr/>
          </p:nvGrpSpPr>
          <p:grpSpPr>
            <a:xfrm>
              <a:off x="6181636" y="4313659"/>
              <a:ext cx="8979961" cy="3308598"/>
              <a:chOff x="4793395" y="2800038"/>
              <a:chExt cx="6424146" cy="2339746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4793395" y="2800038"/>
                <a:ext cx="6424146" cy="2339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400" dirty="0">
                  <a:latin typeface="Swiss 721 Roman"/>
                </a:endParaRPr>
              </a:p>
              <a:p>
                <a:r>
                  <a:rPr lang="en-GB" sz="3100" b="1" dirty="0">
                    <a:solidFill>
                      <a:srgbClr val="F99D2B"/>
                    </a:solidFill>
                    <a:latin typeface="Swiss 721 Light"/>
                  </a:rPr>
                  <a:t>Introduction</a:t>
                </a:r>
              </a:p>
              <a:p>
                <a:endParaRPr lang="en-GB" sz="3200" dirty="0">
                  <a:solidFill>
                    <a:srgbClr val="F99D2B"/>
                  </a:solidFill>
                  <a:latin typeface="Swiss 721 Light"/>
                </a:endParaRPr>
              </a:p>
              <a:p>
                <a:pPr algn="just"/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Existing </a:t>
                </a:r>
                <a:r>
                  <a:rPr lang="en-US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research on 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autism </a:t>
                </a:r>
                <a:r>
                  <a:rPr lang="en-US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reports on a range of comorbid conditions. However, little is known 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about prevalence rates of comorbid health conditions in autism </a:t>
                </a:r>
                <a:r>
                  <a:rPr lang="en-US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in </a:t>
                </a:r>
                <a:r>
                  <a:rPr lang="en-US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whole country populations.</a:t>
                </a:r>
                <a:endParaRPr lang="en-GB" sz="2800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>
                <a:off x="4849457" y="3663860"/>
                <a:ext cx="5829721" cy="0"/>
              </a:xfrm>
              <a:prstGeom prst="line">
                <a:avLst/>
              </a:prstGeom>
              <a:ln>
                <a:solidFill>
                  <a:srgbClr val="F99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3822686" y="7949188"/>
              <a:ext cx="11338912" cy="4080440"/>
              <a:chOff x="11033346" y="3411898"/>
              <a:chExt cx="8008764" cy="2885570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12750799" y="3413596"/>
                <a:ext cx="6291311" cy="288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100" b="1" dirty="0">
                    <a:solidFill>
                      <a:srgbClr val="0088CF"/>
                    </a:solidFill>
                    <a:latin typeface="Swiss 721 Light"/>
                  </a:rPr>
                  <a:t>Methods</a:t>
                </a:r>
              </a:p>
              <a:p>
                <a:endParaRPr lang="en-GB" sz="3200" dirty="0">
                  <a:solidFill>
                    <a:srgbClr val="0088CF"/>
                  </a:solidFill>
                  <a:latin typeface="Swiss 721 Light"/>
                </a:endParaRPr>
              </a:p>
              <a:p>
                <a:pPr algn="just"/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We used Scotland’s 2011 Census data to calculate how many people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with and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without autism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reported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to have visual and hearing impairments, intellectual disabilities, mental health problems, physical disabilities, and other conditions. We compared differences using chi-square tests. We then calculated odds ratios (95%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CI)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for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comorbidities in autism.</a:t>
                </a:r>
                <a:endParaRPr lang="en-GB" sz="2800" dirty="0">
                  <a:solidFill>
                    <a:srgbClr val="4F5961"/>
                  </a:solidFill>
                  <a:latin typeface="Swiss 721 Roman"/>
                </a:endParaRPr>
              </a:p>
            </p:txBody>
          </p:sp>
          <p:pic>
            <p:nvPicPr>
              <p:cNvPr id="124" name="Picture 123" descr="Symbols Colour RGB_bars.jpg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33346" y="3411898"/>
                <a:ext cx="1585695" cy="1585695"/>
              </a:xfrm>
              <a:prstGeom prst="rect">
                <a:avLst/>
              </a:prstGeom>
            </p:spPr>
          </p:pic>
        </p:grpSp>
        <p:grpSp>
          <p:nvGrpSpPr>
            <p:cNvPr id="113" name="Group 112"/>
            <p:cNvGrpSpPr/>
            <p:nvPr/>
          </p:nvGrpSpPr>
          <p:grpSpPr>
            <a:xfrm>
              <a:off x="15822211" y="4670199"/>
              <a:ext cx="12729720" cy="2785378"/>
              <a:chOff x="11307009" y="6045813"/>
              <a:chExt cx="8991103" cy="1969739"/>
            </a:xfrm>
          </p:grpSpPr>
          <p:grpSp>
            <p:nvGrpSpPr>
              <p:cNvPr id="119" name="Group 118"/>
              <p:cNvGrpSpPr/>
              <p:nvPr/>
            </p:nvGrpSpPr>
            <p:grpSpPr>
              <a:xfrm>
                <a:off x="11307009" y="6045813"/>
                <a:ext cx="8991103" cy="1969739"/>
                <a:chOff x="16525929" y="8344471"/>
                <a:chExt cx="12729720" cy="2788781"/>
              </a:xfrm>
            </p:grpSpPr>
            <p:sp>
              <p:nvSpPr>
                <p:cNvPr id="121" name="TextBox 120"/>
                <p:cNvSpPr txBox="1"/>
                <p:nvPr/>
              </p:nvSpPr>
              <p:spPr>
                <a:xfrm>
                  <a:off x="19140381" y="8344471"/>
                  <a:ext cx="10115268" cy="27887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GB" sz="3100" b="1" dirty="0">
                      <a:solidFill>
                        <a:srgbClr val="81C341"/>
                      </a:solidFill>
                      <a:latin typeface="Swiss 721 Light"/>
                    </a:rPr>
                    <a:t>Project Aims</a:t>
                  </a:r>
                </a:p>
                <a:p>
                  <a:pPr algn="just"/>
                  <a:endParaRPr lang="en-GB" sz="3200" dirty="0">
                    <a:solidFill>
                      <a:srgbClr val="81C341"/>
                    </a:solidFill>
                    <a:latin typeface="Swiss 721 Roman"/>
                  </a:endParaRPr>
                </a:p>
                <a:p>
                  <a:pPr algn="just"/>
                  <a:r>
                    <a:rPr lang="en-GB" sz="2800" dirty="0">
                      <a:solidFill>
                        <a:srgbClr val="4F5961"/>
                      </a:solidFill>
                      <a:latin typeface="Swiss 721 Roman"/>
                      <a:cs typeface="Swiss 721 Roman"/>
                    </a:rPr>
                    <a:t>For the populations with and without </a:t>
                  </a:r>
                  <a:r>
                    <a:rPr lang="en-GB" sz="2800" dirty="0" smtClean="0">
                      <a:solidFill>
                        <a:srgbClr val="4F5961"/>
                      </a:solidFill>
                      <a:latin typeface="Swiss 721 Roman"/>
                      <a:cs typeface="Swiss 721 Roman"/>
                    </a:rPr>
                    <a:t>autism </a:t>
                  </a:r>
                  <a:r>
                    <a:rPr lang="en-GB" sz="2800" dirty="0">
                      <a:solidFill>
                        <a:srgbClr val="4F5961"/>
                      </a:solidFill>
                      <a:latin typeface="Swiss 721 Roman"/>
                      <a:cs typeface="Swiss 721 Roman"/>
                    </a:rPr>
                    <a:t>in the whole of Scotland, this study aimed to investigate:</a:t>
                  </a:r>
                </a:p>
                <a:p>
                  <a:pPr marL="514350" indent="-514350" algn="just">
                    <a:buAutoNum type="arabicParenR"/>
                  </a:pPr>
                  <a:r>
                    <a:rPr lang="en-GB" sz="2800" dirty="0" smtClean="0">
                      <a:solidFill>
                        <a:srgbClr val="4F5961"/>
                      </a:solidFill>
                      <a:latin typeface="Swiss 721 Roman"/>
                    </a:rPr>
                    <a:t>prevalence </a:t>
                  </a:r>
                  <a:r>
                    <a:rPr lang="en-GB" sz="2800" dirty="0">
                      <a:solidFill>
                        <a:srgbClr val="4F5961"/>
                      </a:solidFill>
                      <a:latin typeface="Swiss 721 Roman"/>
                    </a:rPr>
                    <a:t>and number of comorbid health </a:t>
                  </a:r>
                  <a:r>
                    <a:rPr lang="en-GB" sz="2800" dirty="0" smtClean="0">
                      <a:solidFill>
                        <a:srgbClr val="4F5961"/>
                      </a:solidFill>
                      <a:latin typeface="Swiss 721 Roman"/>
                    </a:rPr>
                    <a:t>conditions</a:t>
                  </a:r>
                </a:p>
                <a:p>
                  <a:pPr marL="514350" indent="-514350" algn="just">
                    <a:buAutoNum type="arabicParenR"/>
                  </a:pPr>
                  <a:r>
                    <a:rPr lang="en-GB" sz="2800" dirty="0" smtClean="0">
                      <a:solidFill>
                        <a:srgbClr val="4F5961"/>
                      </a:solidFill>
                      <a:latin typeface="Swiss 721 Roman"/>
                    </a:rPr>
                    <a:t>investigate </a:t>
                  </a:r>
                  <a:r>
                    <a:rPr lang="en-GB" sz="2800" dirty="0">
                      <a:solidFill>
                        <a:srgbClr val="4F5961"/>
                      </a:solidFill>
                      <a:latin typeface="Swiss 721 Roman"/>
                    </a:rPr>
                    <a:t>the odds </a:t>
                  </a:r>
                  <a:r>
                    <a:rPr lang="en-GB" sz="2800" dirty="0" smtClean="0">
                      <a:solidFill>
                        <a:srgbClr val="4F5961"/>
                      </a:solidFill>
                      <a:latin typeface="Swiss 721 Roman"/>
                    </a:rPr>
                    <a:t>ratios of comorbid health conditions.</a:t>
                  </a:r>
                  <a:endParaRPr lang="en-GB" sz="2800" dirty="0">
                    <a:solidFill>
                      <a:srgbClr val="4F5961"/>
                    </a:solidFill>
                    <a:latin typeface="Swiss 721 Roman"/>
                    <a:cs typeface="Swiss 721 Roman"/>
                  </a:endParaRPr>
                </a:p>
              </p:txBody>
            </p:sp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525929" y="8506743"/>
                  <a:ext cx="2200568" cy="2273035"/>
                </a:xfrm>
                <a:prstGeom prst="rect">
                  <a:avLst/>
                </a:prstGeom>
              </p:spPr>
            </p:pic>
          </p:grpSp>
          <p:cxnSp>
            <p:nvCxnSpPr>
              <p:cNvPr id="120" name="Straight Connector 119"/>
              <p:cNvCxnSpPr/>
              <p:nvPr/>
            </p:nvCxnSpPr>
            <p:spPr>
              <a:xfrm>
                <a:off x="13234118" y="6561852"/>
                <a:ext cx="5755737" cy="0"/>
              </a:xfrm>
              <a:prstGeom prst="line">
                <a:avLst/>
              </a:prstGeom>
              <a:ln>
                <a:solidFill>
                  <a:srgbClr val="81C3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>
              <a:off x="6260002" y="8716526"/>
              <a:ext cx="8149047" cy="0"/>
            </a:xfrm>
            <a:prstGeom prst="line">
              <a:avLst/>
            </a:prstGeom>
            <a:ln>
              <a:solidFill>
                <a:srgbClr val="0088C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114"/>
            <p:cNvGrpSpPr/>
            <p:nvPr/>
          </p:nvGrpSpPr>
          <p:grpSpPr>
            <a:xfrm>
              <a:off x="15837362" y="7951587"/>
              <a:ext cx="13072461" cy="3660387"/>
              <a:chOff x="16770650" y="8046578"/>
              <a:chExt cx="13072461" cy="3660387"/>
            </a:xfrm>
          </p:grpSpPr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70650" y="8046578"/>
                <a:ext cx="2245048" cy="2270260"/>
              </a:xfrm>
              <a:prstGeom prst="rect">
                <a:avLst/>
              </a:prstGeom>
            </p:spPr>
          </p:pic>
          <p:sp>
            <p:nvSpPr>
              <p:cNvPr id="117" name="TextBox 116"/>
              <p:cNvSpPr txBox="1"/>
              <p:nvPr/>
            </p:nvSpPr>
            <p:spPr>
              <a:xfrm>
                <a:off x="19464471" y="8075202"/>
                <a:ext cx="10378640" cy="3631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3100" b="1" dirty="0">
                    <a:solidFill>
                      <a:srgbClr val="F99D2B"/>
                    </a:solidFill>
                    <a:latin typeface="Swiss 721 Light"/>
                  </a:rPr>
                  <a:t>Sample</a:t>
                </a:r>
              </a:p>
              <a:p>
                <a:pPr lvl="0"/>
                <a:endParaRPr lang="en-GB" sz="3100" dirty="0">
                  <a:solidFill>
                    <a:srgbClr val="F99D2B"/>
                  </a:solidFill>
                  <a:latin typeface="Swiss 721 Roman"/>
                </a:endParaRPr>
              </a:p>
              <a:p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In total, </a:t>
                </a:r>
                <a:r>
                  <a:rPr lang="en-GB" sz="2800" b="1" dirty="0">
                    <a:solidFill>
                      <a:srgbClr val="4F5961"/>
                    </a:solidFill>
                    <a:latin typeface="Swiss 721 Roman"/>
                  </a:rPr>
                  <a:t>5,295,403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 people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lived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in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Scotland in 2011	</a:t>
                </a:r>
                <a:endParaRPr lang="en-GB" sz="2800" dirty="0">
                  <a:solidFill>
                    <a:srgbClr val="4F5961"/>
                  </a:solidFill>
                  <a:latin typeface="Swiss 721 Roman"/>
                </a:endParaRPr>
              </a:p>
              <a:p>
                <a:pPr algn="just"/>
                <a:r>
                  <a:rPr lang="en-GB" sz="2800" b="1" dirty="0" smtClean="0">
                    <a:solidFill>
                      <a:srgbClr val="0088CF"/>
                    </a:solidFill>
                    <a:latin typeface="Swiss 721 Roman"/>
                  </a:rPr>
                  <a:t>31,712 </a:t>
                </a:r>
                <a:r>
                  <a:rPr lang="en-GB" sz="2800" b="1" dirty="0">
                    <a:solidFill>
                      <a:srgbClr val="0088CF"/>
                    </a:solidFill>
                    <a:latin typeface="Swiss 721 Roman"/>
                  </a:rPr>
                  <a:t>(</a:t>
                </a:r>
                <a:r>
                  <a:rPr lang="en-GB" sz="2800" b="1" dirty="0" smtClean="0">
                    <a:solidFill>
                      <a:srgbClr val="0088CF"/>
                    </a:solidFill>
                    <a:latin typeface="Swiss 721 Roman"/>
                  </a:rPr>
                  <a:t>0.6%)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of them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have autism</a:t>
                </a:r>
                <a:endParaRPr lang="en-GB" sz="2800" dirty="0">
                  <a:solidFill>
                    <a:srgbClr val="4F5961"/>
                  </a:solidFill>
                  <a:latin typeface="Swiss 721 Roman"/>
                </a:endParaRPr>
              </a:p>
              <a:p>
                <a:pPr lvl="0" algn="just"/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That’s</a:t>
                </a:r>
                <a:r>
                  <a:rPr lang="en-GB" sz="2800" b="1" dirty="0" smtClean="0">
                    <a:solidFill>
                      <a:srgbClr val="0088CF"/>
                    </a:solidFill>
                    <a:latin typeface="Swiss 721 Roman"/>
                  </a:rPr>
                  <a:t> </a:t>
                </a:r>
                <a:r>
                  <a:rPr lang="en-GB" sz="2800" b="1" dirty="0" smtClean="0">
                    <a:solidFill>
                      <a:srgbClr val="F99D2B"/>
                    </a:solidFill>
                    <a:latin typeface="Swiss 721 Roman"/>
                  </a:rPr>
                  <a:t>24,490 (1.0%)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males and </a:t>
                </a:r>
                <a:r>
                  <a:rPr lang="en-GB" sz="2800" b="1" dirty="0" smtClean="0">
                    <a:solidFill>
                      <a:srgbClr val="F99D2B"/>
                    </a:solidFill>
                    <a:latin typeface="Swiss 721 Roman"/>
                  </a:rPr>
                  <a:t>7,222 (0.3%)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females</a:t>
                </a:r>
              </a:p>
              <a:p>
                <a:pPr lvl="0"/>
                <a:r>
                  <a:rPr lang="en-GB" sz="2800" b="1" dirty="0" smtClean="0">
                    <a:solidFill>
                      <a:srgbClr val="81C341"/>
                    </a:solidFill>
                    <a:latin typeface="Swiss 721 Roman"/>
                  </a:rPr>
                  <a:t>17,348</a:t>
                </a:r>
                <a:r>
                  <a:rPr lang="en-GB" sz="2800" b="1" dirty="0" smtClean="0">
                    <a:solidFill>
                      <a:srgbClr val="4F5961"/>
                    </a:solidFill>
                    <a:latin typeface="Swiss 721 Roman"/>
                  </a:rPr>
                  <a:t> </a:t>
                </a:r>
                <a:r>
                  <a:rPr lang="en-GB" sz="2800" b="1" dirty="0">
                    <a:solidFill>
                      <a:srgbClr val="81C341"/>
                    </a:solidFill>
                    <a:latin typeface="Swiss 721 Roman"/>
                  </a:rPr>
                  <a:t>(</a:t>
                </a:r>
                <a:r>
                  <a:rPr lang="en-GB" sz="2800" b="1" dirty="0" smtClean="0">
                    <a:solidFill>
                      <a:srgbClr val="81C341"/>
                    </a:solidFill>
                    <a:latin typeface="Swiss 721 Roman"/>
                  </a:rPr>
                  <a:t>1.9</a:t>
                </a:r>
                <a:r>
                  <a:rPr lang="en-GB" sz="2800" b="1" dirty="0">
                    <a:solidFill>
                      <a:srgbClr val="81C341"/>
                    </a:solidFill>
                    <a:latin typeface="Swiss 721 Roman"/>
                  </a:rPr>
                  <a:t>%) </a:t>
                </a:r>
                <a:r>
                  <a:rPr lang="en-GB" sz="2800" dirty="0">
                    <a:solidFill>
                      <a:srgbClr val="4F5961"/>
                    </a:solidFill>
                    <a:latin typeface="Swiss 721 Roman"/>
                  </a:rPr>
                  <a:t>children and </a:t>
                </a:r>
                <a:r>
                  <a:rPr lang="en-GB" sz="2800" b="1" dirty="0" smtClean="0">
                    <a:solidFill>
                      <a:srgbClr val="81C341"/>
                    </a:solidFill>
                    <a:latin typeface="Swiss 721 Roman"/>
                  </a:rPr>
                  <a:t>14,364 (0.3%)</a:t>
                </a:r>
                <a:r>
                  <a:rPr lang="en-GB" sz="2800" b="1" dirty="0" smtClean="0">
                    <a:solidFill>
                      <a:srgbClr val="4F5961"/>
                    </a:solidFill>
                    <a:latin typeface="Swiss 721 Roman"/>
                  </a:rPr>
                  <a:t> </a:t>
                </a:r>
                <a:r>
                  <a:rPr lang="en-GB" sz="2800" dirty="0" smtClean="0">
                    <a:solidFill>
                      <a:srgbClr val="4F5961"/>
                    </a:solidFill>
                    <a:latin typeface="Swiss 721 Roman"/>
                  </a:rPr>
                  <a:t>adults	</a:t>
                </a:r>
                <a:endParaRPr lang="en-GB" sz="2800" dirty="0">
                  <a:solidFill>
                    <a:srgbClr val="4F5961"/>
                  </a:solidFill>
                  <a:latin typeface="Swiss 721 Roman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>
                <a:off x="19492793" y="8761039"/>
                <a:ext cx="8149047" cy="0"/>
              </a:xfrm>
              <a:prstGeom prst="line">
                <a:avLst/>
              </a:prstGeom>
              <a:ln>
                <a:solidFill>
                  <a:srgbClr val="F99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7076"/>
              </p:ext>
            </p:extLst>
          </p:nvPr>
        </p:nvGraphicFramePr>
        <p:xfrm>
          <a:off x="4496447" y="12354882"/>
          <a:ext cx="24729249" cy="1011426"/>
        </p:xfrm>
        <a:graphic>
          <a:graphicData uri="http://schemas.openxmlformats.org/drawingml/2006/table">
            <a:tbl>
              <a:tblPr>
                <a:effectLst/>
                <a:tableStyleId>{616DA210-FB5B-4158-B5E0-FEB733F419BA}</a:tableStyleId>
              </a:tblPr>
              <a:tblGrid>
                <a:gridCol w="294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9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695">
                <a:tc>
                  <a:txBody>
                    <a:bodyPr/>
                    <a:lstStyle/>
                    <a:p>
                      <a:pPr algn="l" fontAlgn="ctr"/>
                      <a:r>
                        <a:rPr lang="sk-SK" sz="2100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 </a:t>
                      </a:r>
                      <a:endParaRPr lang="sk-SK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i="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Total</a:t>
                      </a:r>
                      <a:r>
                        <a:rPr lang="en-US" sz="2100" b="1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N(%)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0-15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16-24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25-34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35-44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45-54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55-64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65+ </a:t>
                      </a:r>
                      <a:r>
                        <a:rPr lang="en-US" sz="2100" b="1" u="none" strike="noStrike" dirty="0" err="1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yrs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People</a:t>
                      </a:r>
                      <a:r>
                        <a:rPr lang="en-US" sz="2100" b="1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with </a:t>
                      </a:r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autism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31,712</a:t>
                      </a:r>
                      <a:r>
                        <a:rPr lang="fi-FI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fi-FI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pl-PL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0.6%)</a:t>
                      </a:r>
                      <a:endParaRPr lang="pl-PL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17,348</a:t>
                      </a:r>
                      <a:r>
                        <a:rPr lang="en-GB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(</a:t>
                      </a:r>
                      <a:r>
                        <a:rPr lang="pt-B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1.9%)</a:t>
                      </a:r>
                      <a:endParaRPr lang="pt-B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7,715</a:t>
                      </a:r>
                      <a:r>
                        <a:rPr lang="fi-FI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fi-FI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1.2%)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2,389</a:t>
                      </a:r>
                      <a:r>
                        <a:rPr lang="cs-CZ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cs-CZ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0.4%)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1,588</a:t>
                      </a:r>
                      <a:r>
                        <a:rPr lang="fi-FI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fi-FI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0.2%)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1,267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0.2%)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707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pl-PL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0.1%)</a:t>
                      </a:r>
                      <a:endParaRPr lang="pl-PL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698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pl-PL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0.1%)</a:t>
                      </a:r>
                      <a:endParaRPr lang="pl-PL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6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People</a:t>
                      </a:r>
                      <a:r>
                        <a:rPr lang="en-US" sz="2100" b="1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without</a:t>
                      </a:r>
                      <a:r>
                        <a:rPr lang="en-US" sz="2100" b="1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en-US" sz="2100" b="1" u="none" strike="noStrike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autism</a:t>
                      </a:r>
                      <a:endParaRPr lang="en-US" sz="2100" b="1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5,263,691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99.4%)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898,983</a:t>
                      </a:r>
                      <a:r>
                        <a:rPr lang="cs-CZ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cs-CZ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98.1%)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624,773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98.8%)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664,938</a:t>
                      </a:r>
                      <a:r>
                        <a:rPr lang="fi-FI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fi-FI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99.6%)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733,166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99.8%)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785,489</a:t>
                      </a:r>
                      <a:r>
                        <a:rPr lang="cs-CZ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cs-CZ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hr-H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99.8%)</a:t>
                      </a:r>
                      <a:endParaRPr lang="hr-H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666,706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pt-B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99.9%)</a:t>
                      </a:r>
                      <a:endParaRPr lang="pt-B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889,636</a:t>
                      </a:r>
                      <a:r>
                        <a:rPr lang="is-IS" sz="2100" b="0" i="0" u="none" strike="noStrike" baseline="0" dirty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 </a:t>
                      </a:r>
                      <a:r>
                        <a:rPr lang="is-IS" sz="2100" b="0" i="0" u="none" strike="noStrike" baseline="0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(</a:t>
                      </a:r>
                      <a:r>
                        <a:rPr lang="pt-BR" sz="2100" u="none" strike="noStrike" dirty="0" smtClean="0">
                          <a:solidFill>
                            <a:srgbClr val="4F5961"/>
                          </a:solidFill>
                          <a:effectLst/>
                          <a:latin typeface="Swiss 721 Roman"/>
                          <a:cs typeface="Swiss 721 Roman"/>
                        </a:rPr>
                        <a:t>99.9%)</a:t>
                      </a:r>
                      <a:endParaRPr lang="pt-BR" sz="2100" b="0" i="0" u="none" strike="noStrike" dirty="0">
                        <a:solidFill>
                          <a:srgbClr val="4F5961"/>
                        </a:solidFill>
                        <a:effectLst/>
                        <a:latin typeface="Swiss 721 Roman"/>
                        <a:cs typeface="Swiss 721 Roman"/>
                      </a:endParaRPr>
                    </a:p>
                  </a:txBody>
                  <a:tcPr marL="17123" marR="17123" marT="1710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8" name="Chart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486509"/>
              </p:ext>
            </p:extLst>
          </p:nvPr>
        </p:nvGraphicFramePr>
        <p:xfrm>
          <a:off x="3464302" y="15945015"/>
          <a:ext cx="26468784" cy="7243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29" name="TextBox 128"/>
          <p:cNvSpPr txBox="1"/>
          <p:nvPr/>
        </p:nvSpPr>
        <p:spPr>
          <a:xfrm>
            <a:off x="11725417" y="15004214"/>
            <a:ext cx="8923780" cy="561510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Prevalence of comorbidities by age  </a:t>
            </a:r>
            <a:endParaRPr lang="en-US" sz="2800" b="1" dirty="0">
              <a:solidFill>
                <a:srgbClr val="4F5961"/>
              </a:solidFill>
              <a:latin typeface="Swiss 721 Light"/>
              <a:cs typeface="Swiss 721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582050" y="23508656"/>
            <a:ext cx="13347727" cy="7218817"/>
            <a:chOff x="15559135" y="26001540"/>
            <a:chExt cx="13347727" cy="5953115"/>
          </a:xfrm>
        </p:grpSpPr>
        <p:grpSp>
          <p:nvGrpSpPr>
            <p:cNvPr id="5" name="Group 4"/>
            <p:cNvGrpSpPr/>
            <p:nvPr/>
          </p:nvGrpSpPr>
          <p:grpSpPr>
            <a:xfrm>
              <a:off x="17776372" y="26001540"/>
              <a:ext cx="8943422" cy="1579988"/>
              <a:chOff x="4387783" y="26699948"/>
              <a:chExt cx="8943422" cy="1579988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4387783" y="27837526"/>
                <a:ext cx="2926699" cy="40011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People with autism</a:t>
                </a:r>
                <a:endParaRPr lang="en-US" sz="2000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9766349" y="27879826"/>
                <a:ext cx="3564856" cy="40011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People without autism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189727" y="26699948"/>
                <a:ext cx="6197389" cy="523220"/>
              </a:xfrm>
              <a:prstGeom prst="rect">
                <a:avLst/>
              </a:prstGeom>
            </p:spPr>
            <p:txBody>
              <a:bodyPr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4F5961"/>
                    </a:solidFill>
                    <a:latin typeface="Swiss 721 Roman"/>
                    <a:cs typeface="Swiss 721 Roman"/>
                  </a:rPr>
                  <a:t>Number of conditions by gender</a:t>
                </a:r>
                <a:endParaRPr lang="en-US" sz="2800" b="1" dirty="0">
                  <a:solidFill>
                    <a:srgbClr val="4F5961"/>
                  </a:solidFill>
                  <a:latin typeface="Swiss 721 Roman"/>
                  <a:cs typeface="Swiss 721 Roman"/>
                </a:endParaRPr>
              </a:p>
            </p:txBody>
          </p:sp>
        </p:grpSp>
        <p:graphicFrame>
          <p:nvGraphicFramePr>
            <p:cNvPr id="95" name="Chart 9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3565048"/>
                </p:ext>
              </p:extLst>
            </p:nvPr>
          </p:nvGraphicFramePr>
          <p:xfrm>
            <a:off x="15559135" y="27921444"/>
            <a:ext cx="6483060" cy="36476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7"/>
            </a:graphicData>
          </a:graphic>
        </p:graphicFrame>
        <p:graphicFrame>
          <p:nvGraphicFramePr>
            <p:cNvPr id="96" name="Chart 9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86769371"/>
                </p:ext>
              </p:extLst>
            </p:nvPr>
          </p:nvGraphicFramePr>
          <p:xfrm>
            <a:off x="22625160" y="27921444"/>
            <a:ext cx="6281702" cy="40332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8"/>
            </a:graphicData>
          </a:graphic>
        </p:graphicFrame>
      </p:grpSp>
      <p:sp>
        <p:nvSpPr>
          <p:cNvPr id="138" name="TextBox 137"/>
          <p:cNvSpPr txBox="1"/>
          <p:nvPr/>
        </p:nvSpPr>
        <p:spPr>
          <a:xfrm>
            <a:off x="11475799" y="31480095"/>
            <a:ext cx="10716596" cy="561510"/>
          </a:xfrm>
          <a:prstGeom prst="rect">
            <a:avLst/>
          </a:prstGeom>
          <a:noFill/>
        </p:spPr>
        <p:txBody>
          <a:bodyPr wrap="square" lIns="129360" tIns="64680" rIns="129360" bIns="6468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5961"/>
                </a:solidFill>
                <a:latin typeface="Swiss 721 Light"/>
                <a:cs typeface="Swiss 721 Light"/>
              </a:rPr>
              <a:t>Number of conditions by age</a:t>
            </a:r>
            <a:endParaRPr lang="en-US" sz="2800" b="1" dirty="0">
              <a:solidFill>
                <a:srgbClr val="4F5961"/>
              </a:solidFill>
              <a:latin typeface="Swiss 721 Light"/>
              <a:cs typeface="Swiss 721 Light"/>
            </a:endParaRPr>
          </a:p>
        </p:txBody>
      </p:sp>
      <p:graphicFrame>
        <p:nvGraphicFramePr>
          <p:cNvPr id="139" name="Chart 1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405302"/>
              </p:ext>
            </p:extLst>
          </p:nvPr>
        </p:nvGraphicFramePr>
        <p:xfrm>
          <a:off x="3464302" y="32481391"/>
          <a:ext cx="26501150" cy="60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303079" y="23508656"/>
            <a:ext cx="13656807" cy="7654960"/>
            <a:chOff x="7584722" y="21472951"/>
            <a:chExt cx="13656807" cy="5331343"/>
          </a:xfrm>
        </p:grpSpPr>
        <p:sp>
          <p:nvSpPr>
            <p:cNvPr id="137" name="TextBox 136"/>
            <p:cNvSpPr txBox="1"/>
            <p:nvPr/>
          </p:nvSpPr>
          <p:spPr>
            <a:xfrm>
              <a:off x="10372513" y="21472951"/>
              <a:ext cx="8923780" cy="561510"/>
            </a:xfrm>
            <a:prstGeom prst="rect">
              <a:avLst/>
            </a:prstGeom>
            <a:noFill/>
          </p:spPr>
          <p:txBody>
            <a:bodyPr wrap="square" lIns="129360" tIns="64680" rIns="129360" bIns="64680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4F5961"/>
                  </a:solidFill>
                  <a:latin typeface="Swiss 721 Light"/>
                  <a:cs typeface="Swiss 721 Light"/>
                </a:rPr>
                <a:t>Prevalence of comorbidities by gender  </a:t>
              </a:r>
              <a:endParaRPr lang="en-US" sz="2800" b="1" dirty="0">
                <a:solidFill>
                  <a:srgbClr val="4F5961"/>
                </a:solidFill>
                <a:latin typeface="Swiss 721 Light"/>
                <a:cs typeface="Swiss 721 Light"/>
              </a:endParaRPr>
            </a:p>
          </p:txBody>
        </p:sp>
        <p:graphicFrame>
          <p:nvGraphicFramePr>
            <p:cNvPr id="61" name="Chart 6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0385214"/>
                </p:ext>
              </p:extLst>
            </p:nvPr>
          </p:nvGraphicFramePr>
          <p:xfrm>
            <a:off x="13331205" y="22344587"/>
            <a:ext cx="7910324" cy="44597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0"/>
            </a:graphicData>
          </a:graphic>
        </p:graphicFrame>
        <p:graphicFrame>
          <p:nvGraphicFramePr>
            <p:cNvPr id="135" name="Chart 13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7442409"/>
                </p:ext>
              </p:extLst>
            </p:nvPr>
          </p:nvGraphicFramePr>
          <p:xfrm>
            <a:off x="7584722" y="22419590"/>
            <a:ext cx="7576875" cy="42673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2796</TotalTime>
  <Words>415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Swiss 721</vt:lpstr>
      <vt:lpstr>Swiss 721 Light</vt:lpstr>
      <vt:lpstr>Swiss 721 Roman</vt:lpstr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Ewelina Rydzewska</cp:lastModifiedBy>
  <cp:revision>146</cp:revision>
  <cp:lastPrinted>2017-05-04T08:13:58Z</cp:lastPrinted>
  <dcterms:created xsi:type="dcterms:W3CDTF">2015-10-26T11:13:08Z</dcterms:created>
  <dcterms:modified xsi:type="dcterms:W3CDTF">2017-05-10T11:33:55Z</dcterms:modified>
</cp:coreProperties>
</file>