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9928225" cy="6797675"/>
  <p:defaultTextStyle>
    <a:defPPr>
      <a:defRPr lang="en-US"/>
    </a:defPPr>
    <a:lvl1pPr marL="0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9632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9264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8895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8527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8159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7791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7422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7054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341"/>
    <a:srgbClr val="F99D2B"/>
    <a:srgbClr val="4F5961"/>
    <a:srgbClr val="008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 snapToGrid="0">
      <p:cViewPr varScale="1">
        <p:scale>
          <a:sx n="16" d="100"/>
          <a:sy n="16" d="100"/>
        </p:scale>
        <p:origin x="2748" y="144"/>
      </p:cViewPr>
      <p:guideLst>
        <p:guide orient="horz" pos="9535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Antipsychotics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368</c:v>
                </c:pt>
                <c:pt idx="1">
                  <c:v>2004/2006
N = 368</c:v>
                </c:pt>
                <c:pt idx="2">
                  <c:v>2014
N = 368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21.2</c:v>
                </c:pt>
                <c:pt idx="1">
                  <c:v>19.8</c:v>
                </c:pt>
                <c:pt idx="2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15-40A8-86C5-D0EE55F662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Antidepressants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368</c:v>
                </c:pt>
                <c:pt idx="1">
                  <c:v>2004/2006
N = 368</c:v>
                </c:pt>
                <c:pt idx="2">
                  <c:v>2014
N = 368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11.1</c:v>
                </c:pt>
                <c:pt idx="1">
                  <c:v>14.1</c:v>
                </c:pt>
                <c:pt idx="2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15-40A8-86C5-D0EE55F662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Hypnotics and Anxiolytics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368</c:v>
                </c:pt>
                <c:pt idx="1">
                  <c:v>2004/2006
N = 368</c:v>
                </c:pt>
                <c:pt idx="2">
                  <c:v>2014
N = 368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3.3</c:v>
                </c:pt>
                <c:pt idx="1">
                  <c:v>4.5999999999999996</c:v>
                </c:pt>
                <c:pt idx="2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15-40A8-86C5-D0EE55F66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841280"/>
        <c:axId val="91842816"/>
      </c:lineChart>
      <c:catAx>
        <c:axId val="91841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1842816"/>
        <c:crosses val="autoZero"/>
        <c:auto val="1"/>
        <c:lblAlgn val="ctr"/>
        <c:lblOffset val="100"/>
        <c:noMultiLvlLbl val="0"/>
      </c:catAx>
      <c:valAx>
        <c:axId val="91842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% Taking</a:t>
                </a:r>
                <a:r>
                  <a:rPr lang="en-GB" baseline="0" dirty="0" smtClean="0"/>
                  <a:t> medication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1841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Antipsychotics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1201</c:v>
                </c:pt>
                <c:pt idx="1">
                  <c:v>2004/2006
N = 648</c:v>
                </c:pt>
                <c:pt idx="2">
                  <c:v>2014
N = 4065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24.3</c:v>
                </c:pt>
                <c:pt idx="1">
                  <c:v>20.100000000000001</c:v>
                </c:pt>
                <c:pt idx="2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4C-4D82-93FB-E6B6E74BCD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Antidepressants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1201</c:v>
                </c:pt>
                <c:pt idx="1">
                  <c:v>2004/2006
N = 648</c:v>
                </c:pt>
                <c:pt idx="2">
                  <c:v>2014
N = 4065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11.1</c:v>
                </c:pt>
                <c:pt idx="1">
                  <c:v>15.7</c:v>
                </c:pt>
                <c:pt idx="2">
                  <c:v>18.899999999999999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4C-4D82-93FB-E6B6E74BCD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Hypnotics and Anxiolytics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
N = 1201</c:v>
                </c:pt>
                <c:pt idx="1">
                  <c:v>2004/2006
N = 648</c:v>
                </c:pt>
                <c:pt idx="2">
                  <c:v>2014
N = 4065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6.8</c:v>
                </c:pt>
                <c:pt idx="1">
                  <c:v>6.5</c:v>
                </c:pt>
                <c:pt idx="2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4C-4D82-93FB-E6B6E74BC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090432"/>
        <c:axId val="101091968"/>
      </c:lineChart>
      <c:catAx>
        <c:axId val="10109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091968"/>
        <c:crosses val="autoZero"/>
        <c:auto val="1"/>
        <c:lblAlgn val="ctr"/>
        <c:lblOffset val="100"/>
        <c:noMultiLvlLbl val="0"/>
      </c:catAx>
      <c:valAx>
        <c:axId val="101091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% Taking</a:t>
                </a:r>
                <a:r>
                  <a:rPr lang="en-GB" baseline="0" dirty="0" smtClean="0"/>
                  <a:t> medication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1090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chart" Target="../charts/chart1.xml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14524250" y="13842966"/>
            <a:ext cx="31367635" cy="23191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70160" y="877509"/>
            <a:ext cx="15071781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 smtClean="0">
                <a:solidFill>
                  <a:srgbClr val="4F5961"/>
                </a:solidFill>
                <a:latin typeface="Swiss 721"/>
              </a:rPr>
              <a:t>Trends in antipsychotic drug prescribing in adults </a:t>
            </a:r>
            <a:r>
              <a:rPr lang="en-GB" sz="4200" b="1" dirty="0">
                <a:solidFill>
                  <a:srgbClr val="4F5961"/>
                </a:solidFill>
                <a:latin typeface="Swiss 721"/>
              </a:rPr>
              <a:t>with </a:t>
            </a:r>
            <a:r>
              <a:rPr lang="en-GB" sz="4200" b="1" dirty="0" smtClean="0">
                <a:solidFill>
                  <a:srgbClr val="4F5961"/>
                </a:solidFill>
                <a:latin typeface="Swiss 721"/>
              </a:rPr>
              <a:t>learning disabilities, between 2004 and 2014 in </a:t>
            </a:r>
            <a:r>
              <a:rPr lang="en-GB" sz="4200" b="1" dirty="0">
                <a:solidFill>
                  <a:srgbClr val="4F5961"/>
                </a:solidFill>
                <a:latin typeface="Swiss 721"/>
              </a:rPr>
              <a:t>Scotland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68142" y="18032307"/>
            <a:ext cx="2444457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0" dirty="0">
                <a:solidFill>
                  <a:srgbClr val="81C341"/>
                </a:solidFill>
                <a:latin typeface="Swiss 721 Light"/>
              </a:rPr>
              <a:t>Results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19" y="3022250"/>
            <a:ext cx="1332000" cy="13327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382625" y="2864073"/>
            <a:ext cx="16168006" cy="217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60" dirty="0" smtClean="0">
                <a:solidFill>
                  <a:srgbClr val="F99D2B"/>
                </a:solidFill>
                <a:latin typeface="Swiss 721 Light"/>
              </a:rPr>
              <a:t>Introduction</a:t>
            </a:r>
          </a:p>
          <a:p>
            <a:pPr algn="just"/>
            <a:endParaRPr lang="en-GB" sz="2260" dirty="0" smtClean="0">
              <a:latin typeface="Swiss 721 Light"/>
            </a:endParaRPr>
          </a:p>
          <a:p>
            <a:pPr algn="just"/>
            <a:r>
              <a:rPr lang="en-GB" sz="2260" dirty="0" smtClean="0">
                <a:latin typeface="Swiss 721 Light"/>
              </a:rPr>
              <a:t>People </a:t>
            </a:r>
            <a:r>
              <a:rPr lang="en-GB" sz="2260" dirty="0">
                <a:latin typeface="Swiss 721 Light"/>
              </a:rPr>
              <a:t>with learning disabilities are prescribed psychotropic medications, particularly antipsychotics, at rates that do not correlate with reported rates of mental ill-health. </a:t>
            </a:r>
            <a:r>
              <a:rPr lang="en-GB" sz="2260" dirty="0" smtClean="0">
                <a:latin typeface="Swiss 721 Light"/>
              </a:rPr>
              <a:t>These </a:t>
            </a:r>
            <a:r>
              <a:rPr lang="en-GB" sz="2260" dirty="0">
                <a:latin typeface="Swiss 721 Light"/>
              </a:rPr>
              <a:t>drugs are often used for </a:t>
            </a:r>
            <a:r>
              <a:rPr lang="en-GB" sz="2260" dirty="0" smtClean="0">
                <a:latin typeface="Swiss 721 Light"/>
              </a:rPr>
              <a:t>indications that </a:t>
            </a:r>
            <a:r>
              <a:rPr lang="en-GB" sz="2260" dirty="0">
                <a:latin typeface="Swiss 721 Light"/>
              </a:rPr>
              <a:t>they are not licenced </a:t>
            </a:r>
            <a:r>
              <a:rPr lang="en-GB" sz="2260" dirty="0" smtClean="0">
                <a:latin typeface="Swiss 721 Light"/>
              </a:rPr>
              <a:t>for, </a:t>
            </a:r>
            <a:r>
              <a:rPr lang="en-GB" sz="2260" dirty="0">
                <a:latin typeface="Swiss 721 Light"/>
              </a:rPr>
              <a:t>for example to manage problem behaviours. Clinical guidelines recommend that </a:t>
            </a:r>
            <a:r>
              <a:rPr lang="en-GB" sz="2260" dirty="0" smtClean="0">
                <a:latin typeface="Swiss 721 Light"/>
              </a:rPr>
              <a:t>antipsychotics </a:t>
            </a:r>
            <a:r>
              <a:rPr lang="en-GB" sz="2260" dirty="0">
                <a:latin typeface="Swiss 721 Light"/>
              </a:rPr>
              <a:t>are reduced or </a:t>
            </a:r>
            <a:r>
              <a:rPr lang="en-GB" sz="2260" dirty="0" smtClean="0">
                <a:latin typeface="Swiss 721 Light"/>
              </a:rPr>
              <a:t>withdrawn in people who </a:t>
            </a:r>
            <a:r>
              <a:rPr lang="en-GB" sz="2260" dirty="0">
                <a:latin typeface="Swiss 721 Light"/>
              </a:rPr>
              <a:t>do not have psychosis. </a:t>
            </a:r>
            <a:r>
              <a:rPr lang="en-GB" sz="2260" dirty="0" smtClean="0">
                <a:latin typeface="Swiss 721 Light"/>
              </a:rPr>
              <a:t>Few </a:t>
            </a:r>
            <a:r>
              <a:rPr lang="en-GB" sz="2260" dirty="0">
                <a:latin typeface="Swiss 721 Light"/>
              </a:rPr>
              <a:t>studies analyse psychotropic prescribing </a:t>
            </a:r>
            <a:r>
              <a:rPr lang="en-GB" sz="2260" dirty="0" smtClean="0">
                <a:latin typeface="Swiss 721 Light"/>
              </a:rPr>
              <a:t>over </a:t>
            </a:r>
            <a:r>
              <a:rPr lang="en-GB" sz="2260" dirty="0">
                <a:latin typeface="Swiss 721 Light"/>
              </a:rPr>
              <a:t>time.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396226" y="3299590"/>
            <a:ext cx="5829721" cy="0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51613" y="2228991"/>
            <a:ext cx="149088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 smtClean="0">
                <a:solidFill>
                  <a:srgbClr val="4F5961"/>
                </a:solidFill>
                <a:latin typeface="Swiss 721 Roman"/>
              </a:rPr>
              <a:t>Angela Henderson,</a:t>
            </a:r>
            <a:r>
              <a:rPr lang="en-GB" sz="1900" dirty="0">
                <a:solidFill>
                  <a:srgbClr val="4F5961"/>
                </a:solidFill>
                <a:latin typeface="Swiss 721 Roman"/>
              </a:rPr>
              <a:t> Colin McCowan</a:t>
            </a:r>
            <a:r>
              <a:rPr lang="en-GB" sz="1900" dirty="0" smtClean="0">
                <a:solidFill>
                  <a:srgbClr val="4F5961"/>
                </a:solidFill>
                <a:latin typeface="Swiss 721 Roman"/>
              </a:rPr>
              <a:t>, Deborah Kinnear, </a:t>
            </a:r>
            <a:r>
              <a:rPr lang="en-GB" sz="1900" dirty="0">
                <a:solidFill>
                  <a:srgbClr val="4F5961"/>
                </a:solidFill>
                <a:latin typeface="Swiss 721 Roman"/>
              </a:rPr>
              <a:t>Paula </a:t>
            </a:r>
            <a:r>
              <a:rPr lang="en-GB" sz="1900" dirty="0" err="1" smtClean="0">
                <a:solidFill>
                  <a:srgbClr val="4F5961"/>
                </a:solidFill>
                <a:latin typeface="Swiss 721 Roman"/>
              </a:rPr>
              <a:t>McSkimming</a:t>
            </a:r>
            <a:r>
              <a:rPr lang="en-GB" sz="1900" dirty="0" smtClean="0">
                <a:solidFill>
                  <a:srgbClr val="4F5961"/>
                </a:solidFill>
                <a:latin typeface="Swiss 721 Roman"/>
              </a:rPr>
              <a:t>, Kevin Ross, Jill Morrison, Linda Allan, Sally-Ann Cooper, </a:t>
            </a:r>
            <a:endParaRPr lang="en-GB" sz="1900" dirty="0">
              <a:solidFill>
                <a:srgbClr val="4F5961"/>
              </a:solidFill>
              <a:latin typeface="Swiss 721 Roman"/>
            </a:endParaRPr>
          </a:p>
          <a:p>
            <a:pPr algn="ctr"/>
            <a:r>
              <a:rPr lang="en-GB" sz="1900" dirty="0">
                <a:solidFill>
                  <a:srgbClr val="4F5961"/>
                </a:solidFill>
                <a:latin typeface="Swiss 721 Roman"/>
              </a:rPr>
              <a:t>University of Glasgow, Institute of Health and Wellbeing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17892" y="7221394"/>
            <a:ext cx="1613273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60" dirty="0" smtClean="0">
                <a:solidFill>
                  <a:srgbClr val="0088CF"/>
                </a:solidFill>
                <a:latin typeface="Swiss 721 Light"/>
              </a:rPr>
              <a:t>Methods</a:t>
            </a:r>
          </a:p>
          <a:p>
            <a:pPr algn="just"/>
            <a:endParaRPr lang="en-GB" sz="2260" dirty="0" smtClean="0">
              <a:latin typeface="Swiss 721 Light"/>
            </a:endParaRPr>
          </a:p>
          <a:p>
            <a:pPr algn="just"/>
            <a:r>
              <a:rPr lang="en-GB" sz="2260" dirty="0" smtClean="0">
                <a:latin typeface="Swiss 721 Light"/>
              </a:rPr>
              <a:t>Adults </a:t>
            </a:r>
            <a:r>
              <a:rPr lang="en-GB" sz="2260" dirty="0">
                <a:latin typeface="Swiss 721 Light"/>
              </a:rPr>
              <a:t>(aged 16 years and over</a:t>
            </a:r>
            <a:r>
              <a:rPr lang="en-GB" sz="2260" dirty="0" smtClean="0">
                <a:latin typeface="Swiss 721 Light"/>
              </a:rPr>
              <a:t>) </a:t>
            </a:r>
            <a:r>
              <a:rPr lang="en-GB" sz="2260" dirty="0">
                <a:latin typeface="Swiss 721 Light"/>
              </a:rPr>
              <a:t>with learning disabilities living within the geographical area of Greater </a:t>
            </a:r>
            <a:r>
              <a:rPr lang="en-GB" sz="2260" dirty="0" smtClean="0">
                <a:latin typeface="Swiss 721 Light"/>
              </a:rPr>
              <a:t>Glasgow and Clyde </a:t>
            </a:r>
            <a:r>
              <a:rPr lang="en-GB" sz="2260" dirty="0">
                <a:latin typeface="Swiss 721 Light"/>
              </a:rPr>
              <a:t>Health Board, Scotland, were identified and </a:t>
            </a:r>
            <a:r>
              <a:rPr lang="en-GB" sz="2260" dirty="0" smtClean="0">
                <a:latin typeface="Swiss 721 Light"/>
              </a:rPr>
              <a:t>recruited:</a:t>
            </a:r>
          </a:p>
          <a:p>
            <a:pPr marL="1696832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260" dirty="0" smtClean="0">
                <a:latin typeface="Swiss 721 Light"/>
              </a:rPr>
              <a:t>Large</a:t>
            </a:r>
            <a:r>
              <a:rPr lang="en-GB" sz="2260" dirty="0">
                <a:latin typeface="Swiss 721 Light"/>
              </a:rPr>
              <a:t>, </a:t>
            </a:r>
            <a:r>
              <a:rPr lang="en-GB" sz="2260" dirty="0" smtClean="0">
                <a:latin typeface="Swiss 721 Light"/>
              </a:rPr>
              <a:t>population-based, cross-sectional samples</a:t>
            </a:r>
          </a:p>
          <a:p>
            <a:pPr marL="1696832" lvl="1" indent="-457200" algn="just">
              <a:buFont typeface="+mj-lt"/>
              <a:buAutoNum type="arabicPeriod"/>
            </a:pPr>
            <a:r>
              <a:rPr lang="en-GB" sz="2260" dirty="0" smtClean="0">
                <a:latin typeface="Swiss 721 Light"/>
              </a:rPr>
              <a:t>Longitudinal </a:t>
            </a:r>
            <a:r>
              <a:rPr lang="en-GB" sz="2260" dirty="0">
                <a:latin typeface="Swiss 721 Light"/>
              </a:rPr>
              <a:t>cohort </a:t>
            </a:r>
          </a:p>
          <a:p>
            <a:pPr algn="just">
              <a:lnSpc>
                <a:spcPct val="150000"/>
              </a:lnSpc>
            </a:pPr>
            <a:r>
              <a:rPr lang="en-GB" sz="2260" dirty="0" smtClean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Psychotropic medications were </a:t>
            </a:r>
            <a:r>
              <a:rPr lang="en-GB" sz="2260" dirty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analysed at 2004 (T1), 2006 (T2), and 2014 (T3</a:t>
            </a:r>
            <a:r>
              <a:rPr lang="en-GB" sz="2260" dirty="0" smtClean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GB" sz="2260" dirty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Logistic regressions with the longitudinal cohort, to determine </a:t>
            </a:r>
            <a:r>
              <a:rPr lang="en-GB" sz="2260" dirty="0" smtClean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whether there was an association between taking each type of medication and time (adjusting </a:t>
            </a:r>
            <a:r>
              <a:rPr lang="en-GB" sz="2260" dirty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for T1 gender, age, level of learning disabilities, mental </a:t>
            </a:r>
            <a:r>
              <a:rPr lang="en-GB" sz="2260" dirty="0" smtClean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ill-health, and </a:t>
            </a:r>
            <a:r>
              <a:rPr lang="en-GB" sz="2260" dirty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problem behaviours</a:t>
            </a:r>
            <a:r>
              <a:rPr lang="en-GB" sz="2260" dirty="0" smtClean="0">
                <a:latin typeface="Swiss 721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260" dirty="0">
              <a:latin typeface="Swiss 721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482184" y="7713751"/>
            <a:ext cx="5829721" cy="0"/>
          </a:xfrm>
          <a:prstGeom prst="line">
            <a:avLst/>
          </a:prstGeom>
          <a:ln>
            <a:solidFill>
              <a:srgbClr val="008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2617365" y="5527267"/>
            <a:ext cx="17954932" cy="1485167"/>
            <a:chOff x="17010285" y="8597329"/>
            <a:chExt cx="26727559" cy="2102718"/>
          </a:xfrm>
        </p:grpSpPr>
        <p:grpSp>
          <p:nvGrpSpPr>
            <p:cNvPr id="11" name="Group 10"/>
            <p:cNvGrpSpPr/>
            <p:nvPr/>
          </p:nvGrpSpPr>
          <p:grpSpPr>
            <a:xfrm>
              <a:off x="19690534" y="8597329"/>
              <a:ext cx="24047310" cy="1607933"/>
              <a:chOff x="20040403" y="9076214"/>
              <a:chExt cx="24047310" cy="160793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0040403" y="9076214"/>
                <a:ext cx="24047310" cy="1607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60" dirty="0">
                    <a:solidFill>
                      <a:srgbClr val="81C341"/>
                    </a:solidFill>
                    <a:latin typeface="Swiss 721 Light"/>
                  </a:rPr>
                  <a:t>Project Aims</a:t>
                </a:r>
              </a:p>
              <a:p>
                <a:endParaRPr lang="en-GB" sz="2260" dirty="0" smtClean="0">
                  <a:latin typeface="Swiss 721 Roman"/>
                </a:endParaRPr>
              </a:p>
              <a:p>
                <a:r>
                  <a:rPr lang="en-GB" sz="2260" dirty="0" smtClean="0">
                    <a:latin typeface="Swiss 721 Roman"/>
                  </a:rPr>
                  <a:t>To analyse trends in psychotropic prescribing over a decade in Scotland</a:t>
                </a:r>
                <a:endParaRPr lang="en-GB" sz="2260" dirty="0">
                  <a:latin typeface="Swiss 721 Roman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0040873" y="9630812"/>
                <a:ext cx="9534503" cy="0"/>
              </a:xfrm>
              <a:prstGeom prst="line">
                <a:avLst/>
              </a:prstGeom>
              <a:ln>
                <a:solidFill>
                  <a:srgbClr val="81C3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0285" y="8814184"/>
              <a:ext cx="1982804" cy="1885863"/>
            </a:xfrm>
            <a:prstGeom prst="rect">
              <a:avLst/>
            </a:prstGeom>
          </p:spPr>
        </p:pic>
      </p:grpSp>
      <p:pic>
        <p:nvPicPr>
          <p:cNvPr id="15" name="Picture 14" descr="Symbols Colour RGB_bar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360" y="7496330"/>
            <a:ext cx="1332000" cy="1332000"/>
          </a:xfrm>
          <a:prstGeom prst="rect">
            <a:avLst/>
          </a:prstGeom>
        </p:spPr>
      </p:pic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83" y="18217988"/>
            <a:ext cx="1332000" cy="133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83" y="11507304"/>
            <a:ext cx="1332000" cy="1332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4140212" y="11861202"/>
            <a:ext cx="15722842" cy="0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40212" y="18538237"/>
            <a:ext cx="15570018" cy="0"/>
          </a:xfrm>
          <a:prstGeom prst="line">
            <a:avLst/>
          </a:prstGeom>
          <a:ln>
            <a:solidFill>
              <a:srgbClr val="81C3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5145" y="1182213"/>
            <a:ext cx="1988480" cy="1910852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92" y="708814"/>
            <a:ext cx="2217946" cy="6890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5"/>
            <a:ext cx="2267377" cy="110049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140212" y="11404261"/>
            <a:ext cx="2326021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0" dirty="0" smtClean="0">
                <a:solidFill>
                  <a:schemeClr val="accent2"/>
                </a:solidFill>
                <a:latin typeface="Swiss 721"/>
              </a:rPr>
              <a:t>Sample</a:t>
            </a:r>
            <a:endParaRPr lang="en-GB" sz="2260" dirty="0">
              <a:solidFill>
                <a:schemeClr val="accent2"/>
              </a:solidFill>
              <a:latin typeface="Swiss 721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40212" y="18751663"/>
            <a:ext cx="757854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Swiss 721"/>
              </a:rPr>
              <a:t>Cross-sectional </a:t>
            </a:r>
            <a:r>
              <a:rPr lang="en-GB" sz="2000" b="1" dirty="0">
                <a:latin typeface="Swiss 721"/>
              </a:rPr>
              <a:t>samples’ prescribing rates at T1, T2 and T3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18208" y="23643915"/>
            <a:ext cx="1536591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60" dirty="0" smtClean="0">
                <a:latin typeface="Swiss 721"/>
              </a:rPr>
              <a:t>People in the longitudinal cohort: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>
                <a:latin typeface="Swiss 721"/>
              </a:rPr>
              <a:t>W</a:t>
            </a:r>
            <a:r>
              <a:rPr lang="en-GB" sz="2260" dirty="0" smtClean="0">
                <a:latin typeface="Swiss 721"/>
              </a:rPr>
              <a:t>ere </a:t>
            </a:r>
            <a:r>
              <a:rPr lang="en-GB" sz="2260" dirty="0">
                <a:latin typeface="Swiss 721"/>
              </a:rPr>
              <a:t>1.8 times more likely to take </a:t>
            </a:r>
            <a:r>
              <a:rPr lang="en-GB" sz="2260" dirty="0" smtClean="0">
                <a:latin typeface="Swiss 721"/>
              </a:rPr>
              <a:t>antidepressants over </a:t>
            </a:r>
            <a:r>
              <a:rPr lang="en-GB" sz="2260" dirty="0">
                <a:latin typeface="Swiss 721"/>
              </a:rPr>
              <a:t>time (</a:t>
            </a:r>
            <a:r>
              <a:rPr lang="en-GB" sz="2260" dirty="0" smtClean="0">
                <a:latin typeface="Swiss 721"/>
              </a:rPr>
              <a:t>OR=1.78</a:t>
            </a:r>
            <a:r>
              <a:rPr lang="en-GB" sz="2260" dirty="0">
                <a:latin typeface="Swiss 721"/>
              </a:rPr>
              <a:t>, 95% CI (</a:t>
            </a:r>
            <a:r>
              <a:rPr lang="en-GB" sz="2260" dirty="0" smtClean="0">
                <a:latin typeface="Swiss 721"/>
              </a:rPr>
              <a:t>1.43, 2.21))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>
                <a:latin typeface="Swiss 721"/>
              </a:rPr>
              <a:t>W</a:t>
            </a:r>
            <a:r>
              <a:rPr lang="en-GB" sz="2260" dirty="0" smtClean="0">
                <a:latin typeface="Swiss 721"/>
              </a:rPr>
              <a:t>ere </a:t>
            </a:r>
            <a:r>
              <a:rPr lang="en-GB" sz="2260" dirty="0">
                <a:latin typeface="Swiss 721"/>
              </a:rPr>
              <a:t>2.5 times more likely to take </a:t>
            </a:r>
            <a:r>
              <a:rPr lang="en-GB" sz="2260" dirty="0" smtClean="0">
                <a:latin typeface="Swiss 721"/>
              </a:rPr>
              <a:t>hypnotics/anxiolytics over </a:t>
            </a:r>
            <a:r>
              <a:rPr lang="en-GB" sz="2260" dirty="0">
                <a:latin typeface="Swiss 721"/>
              </a:rPr>
              <a:t>time (</a:t>
            </a:r>
            <a:r>
              <a:rPr lang="en-GB" sz="2260" dirty="0" smtClean="0">
                <a:latin typeface="Swiss 721"/>
              </a:rPr>
              <a:t>OR=2.54</a:t>
            </a:r>
            <a:r>
              <a:rPr lang="en-GB" sz="2260" dirty="0">
                <a:latin typeface="Swiss 721"/>
              </a:rPr>
              <a:t>, 95% CI (</a:t>
            </a:r>
            <a:r>
              <a:rPr lang="en-GB" sz="2260" dirty="0" smtClean="0">
                <a:latin typeface="Swiss 721"/>
              </a:rPr>
              <a:t>1.83, 3.52))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 smtClean="0">
                <a:latin typeface="Swiss 721"/>
              </a:rPr>
              <a:t>Were 1.2 times more likely to take antipsychotics over time </a:t>
            </a:r>
            <a:r>
              <a:rPr lang="en-GB" sz="2260" dirty="0">
                <a:latin typeface="Swiss 721"/>
              </a:rPr>
              <a:t>(</a:t>
            </a:r>
            <a:r>
              <a:rPr lang="en-GB" sz="2260" dirty="0" smtClean="0">
                <a:latin typeface="Swiss 721"/>
              </a:rPr>
              <a:t>OR=1.19, </a:t>
            </a:r>
            <a:r>
              <a:rPr lang="en-GB" sz="2260" dirty="0">
                <a:latin typeface="Swiss 721"/>
              </a:rPr>
              <a:t>95% CI </a:t>
            </a:r>
            <a:r>
              <a:rPr lang="en-GB" sz="2260" dirty="0" smtClean="0">
                <a:latin typeface="Swiss 721"/>
              </a:rPr>
              <a:t>(0.98, 1.43)), however this was not statistically significant</a:t>
            </a:r>
            <a:endParaRPr lang="en-GB" sz="2260" dirty="0">
              <a:latin typeface="Swiss 721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45432" y="25939121"/>
            <a:ext cx="2444457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0" dirty="0" smtClean="0">
                <a:solidFill>
                  <a:srgbClr val="00B0F0"/>
                </a:solidFill>
                <a:latin typeface="Swiss 721 Light"/>
              </a:rPr>
              <a:t>Conclusions</a:t>
            </a:r>
            <a:endParaRPr lang="en-GB" sz="2260" dirty="0">
              <a:solidFill>
                <a:srgbClr val="00B0F0"/>
              </a:solidFill>
              <a:latin typeface="Swiss 721 Light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140212" y="26371062"/>
            <a:ext cx="14722261" cy="817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83" y="25933301"/>
            <a:ext cx="1332000" cy="1332000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4276361" y="26599301"/>
            <a:ext cx="15779503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 smtClean="0">
                <a:latin typeface="Swiss 721"/>
              </a:rPr>
              <a:t>There was no statistically significant increasing trend in antipsychotic prescribing, but no reduction either. Antipsychotic prescribing is much higher than the rate of psychosis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 smtClean="0">
                <a:latin typeface="Swiss 721"/>
              </a:rPr>
              <a:t>Findings </a:t>
            </a:r>
            <a:r>
              <a:rPr lang="en-GB" sz="2260" dirty="0">
                <a:latin typeface="Swiss 721"/>
              </a:rPr>
              <a:t>from the cohort study show that people are not being withdrawn from antipsychotic drugs, although the cross-sectional samples’ results suggest that fewer new prescriptions are being initiated than in the past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>
                <a:latin typeface="Swiss 721"/>
              </a:rPr>
              <a:t>There was a significant increasing trend in hypnotic/anxiolytic and antidepressant prescribing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 smtClean="0">
                <a:latin typeface="Swiss 721"/>
              </a:rPr>
              <a:t>Increased antidepressant prescribing may mirror findings reported in general population studies which have reported </a:t>
            </a:r>
            <a:r>
              <a:rPr lang="en-GB" sz="2260" dirty="0">
                <a:latin typeface="Swiss 721"/>
              </a:rPr>
              <a:t>7.5-10% year on year increases</a:t>
            </a:r>
            <a:endParaRPr lang="en-GB" sz="2260" dirty="0" smtClean="0">
              <a:latin typeface="Swiss 721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>
                <a:latin typeface="Swiss 721"/>
              </a:rPr>
              <a:t>C</a:t>
            </a:r>
            <a:r>
              <a:rPr lang="en-GB" sz="2260" dirty="0" smtClean="0">
                <a:latin typeface="Swiss 721"/>
              </a:rPr>
              <a:t>oncerted action is needed to reduce antipsychotic prescribing in line with good practice recommendations.</a:t>
            </a:r>
          </a:p>
          <a:p>
            <a:endParaRPr lang="en-GB" sz="2260" dirty="0">
              <a:latin typeface="Swiss 721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81347" y="22054767"/>
            <a:ext cx="6837412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60" dirty="0" smtClean="0">
              <a:latin typeface="Swiss 721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48286"/>
              </p:ext>
            </p:extLst>
          </p:nvPr>
        </p:nvGraphicFramePr>
        <p:xfrm>
          <a:off x="4247396" y="13093356"/>
          <a:ext cx="6658653" cy="481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223">
                  <a:extLst>
                    <a:ext uri="{9D8B030D-6E8A-4147-A177-3AD203B41FA5}">
                      <a16:colId xmlns:a16="http://schemas.microsoft.com/office/drawing/2014/main" val="1048479417"/>
                    </a:ext>
                  </a:extLst>
                </a:gridCol>
                <a:gridCol w="1006793">
                  <a:extLst>
                    <a:ext uri="{9D8B030D-6E8A-4147-A177-3AD203B41FA5}">
                      <a16:colId xmlns:a16="http://schemas.microsoft.com/office/drawing/2014/main" val="3127525015"/>
                    </a:ext>
                  </a:extLst>
                </a:gridCol>
                <a:gridCol w="1420879">
                  <a:extLst>
                    <a:ext uri="{9D8B030D-6E8A-4147-A177-3AD203B41FA5}">
                      <a16:colId xmlns:a16="http://schemas.microsoft.com/office/drawing/2014/main" val="714614292"/>
                    </a:ext>
                  </a:extLst>
                </a:gridCol>
                <a:gridCol w="1420879">
                  <a:extLst>
                    <a:ext uri="{9D8B030D-6E8A-4147-A177-3AD203B41FA5}">
                      <a16:colId xmlns:a16="http://schemas.microsoft.com/office/drawing/2014/main" val="351303251"/>
                    </a:ext>
                  </a:extLst>
                </a:gridCol>
                <a:gridCol w="1420879">
                  <a:extLst>
                    <a:ext uri="{9D8B030D-6E8A-4147-A177-3AD203B41FA5}">
                      <a16:colId xmlns:a16="http://schemas.microsoft.com/office/drawing/2014/main" val="2816156508"/>
                    </a:ext>
                  </a:extLst>
                </a:gridCol>
              </a:tblGrid>
              <a:tr h="128273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Characteristics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3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T1 N=1201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3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2006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T2 N=648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3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T3 N=4065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57576"/>
                  </a:ext>
                </a:extLst>
              </a:tr>
              <a:tr h="1145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Gender</a:t>
                      </a:r>
                      <a:endParaRPr lang="en-GB" sz="1200" b="1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Male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Female </a:t>
                      </a:r>
                      <a:endParaRPr lang="en-GB" sz="1200" b="1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677 (56.4%)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524 (43.6%)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353 (54.5%)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295 (45.5%)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2358 (58.0%)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1707 (42.0%)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449600"/>
                  </a:ext>
                </a:extLst>
              </a:tr>
              <a:tr h="610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Age</a:t>
                      </a:r>
                      <a:endParaRPr lang="en-GB" sz="1200" b="1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Swiss 721"/>
                        </a:rPr>
                        <a:t>Mean</a:t>
                      </a:r>
                      <a:endParaRPr lang="en-GB" sz="1200" b="1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effectLst/>
                          <a:latin typeface="Swiss 721"/>
                        </a:rPr>
                        <a:t>44 years</a:t>
                      </a:r>
                      <a:endParaRPr lang="en-GB" sz="1200" b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46 years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44 years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960217"/>
                  </a:ext>
                </a:extLst>
              </a:tr>
              <a:tr h="1774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Level of </a:t>
                      </a:r>
                      <a:r>
                        <a:rPr lang="en-GB" sz="1200" b="1" dirty="0" smtClean="0">
                          <a:effectLst/>
                          <a:latin typeface="Swiss 721"/>
                        </a:rPr>
                        <a:t>learning</a:t>
                      </a:r>
                      <a:r>
                        <a:rPr lang="en-GB" sz="1200" b="1" baseline="0" dirty="0" smtClean="0">
                          <a:effectLst/>
                          <a:latin typeface="Swiss 721"/>
                        </a:rPr>
                        <a:t> disabilities</a:t>
                      </a:r>
                      <a:endParaRPr lang="en-GB" sz="1200" b="1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Mild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Moderate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Severe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Swiss 721"/>
                        </a:rPr>
                        <a:t>Profound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 smtClean="0"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Swiss 721"/>
                        </a:rPr>
                        <a:t>Not </a:t>
                      </a:r>
                      <a:r>
                        <a:rPr lang="en-GB" sz="1200" b="1" dirty="0">
                          <a:effectLst/>
                          <a:latin typeface="Swiss 721"/>
                        </a:rPr>
                        <a:t>known</a:t>
                      </a:r>
                      <a:endParaRPr lang="en-GB" sz="1200" b="1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455 (37.9%)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321 (26.7%)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234 (19.5%)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191 (15.9%)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0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256 (39.5%)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188 (29.2%)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117 (18.1%)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Swiss 721"/>
                        </a:rPr>
                        <a:t>86 (13.3%)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0 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1057 (38.5%)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878 (32.0%)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618 (22.5%)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195 (7.1%)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 smtClean="0"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Swiss 721"/>
                        </a:rPr>
                        <a:t>1317</a:t>
                      </a:r>
                      <a:endParaRPr lang="en-GB" sz="1200" b="0" dirty="0"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03873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140212" y="12047835"/>
            <a:ext cx="7118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wiss 721"/>
              </a:rPr>
              <a:t>Table 1: Cross-sectional samples’ characteristics at T1, T2 and T3</a:t>
            </a:r>
            <a:endParaRPr lang="en-GB" sz="2000" b="1" dirty="0">
              <a:latin typeface="Swiss 721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95033" y="12047542"/>
            <a:ext cx="72518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Swiss 721"/>
              </a:rPr>
              <a:t>Table </a:t>
            </a:r>
            <a:r>
              <a:rPr lang="en-GB" sz="2000" b="1" dirty="0" smtClean="0">
                <a:latin typeface="Swiss 721"/>
              </a:rPr>
              <a:t>2: Longitudinal cohort characteristics </a:t>
            </a:r>
            <a:r>
              <a:rPr lang="en-GB" sz="2000" b="1" dirty="0">
                <a:latin typeface="Swiss 721"/>
              </a:rPr>
              <a:t>at </a:t>
            </a:r>
            <a:r>
              <a:rPr lang="en-GB" sz="2000" b="1" dirty="0" smtClean="0">
                <a:latin typeface="Swiss 721"/>
              </a:rPr>
              <a:t>T1</a:t>
            </a:r>
            <a:r>
              <a:rPr lang="en-GB" sz="2000" b="1" dirty="0">
                <a:latin typeface="Swiss 721"/>
              </a:rPr>
              <a:t>, T2 and T3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01434"/>
              </p:ext>
            </p:extLst>
          </p:nvPr>
        </p:nvGraphicFramePr>
        <p:xfrm>
          <a:off x="11857625" y="13103855"/>
          <a:ext cx="6686303" cy="317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070">
                  <a:extLst>
                    <a:ext uri="{9D8B030D-6E8A-4147-A177-3AD203B41FA5}">
                      <a16:colId xmlns:a16="http://schemas.microsoft.com/office/drawing/2014/main" val="3414059495"/>
                    </a:ext>
                  </a:extLst>
                </a:gridCol>
                <a:gridCol w="1030899">
                  <a:extLst>
                    <a:ext uri="{9D8B030D-6E8A-4147-A177-3AD203B41FA5}">
                      <a16:colId xmlns:a16="http://schemas.microsoft.com/office/drawing/2014/main" val="1993565017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2971498534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0098">
                <a:tc grid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D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T1 N=368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D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2006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T2 N=368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D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latin typeface="Swiss 721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2014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Swiss 721"/>
                        </a:rPr>
                        <a:t>T3 N=368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Swiss 721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D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78958"/>
                  </a:ext>
                </a:extLst>
              </a:tr>
              <a:tr h="224857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Gender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Male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</a:t>
                      </a:r>
                    </a:p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Female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196 (53.3%)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172 (46.7%)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456623"/>
                  </a:ext>
                </a:extLst>
              </a:tr>
              <a:tr h="404742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Level of learning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disabilities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Mild</a:t>
                      </a:r>
                    </a:p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Moderate</a:t>
                      </a:r>
                    </a:p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Severe</a:t>
                      </a:r>
                    </a:p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Profound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161 (43.8%)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103 (28.0%)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  59 (16.0%)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                                    45 (12.2%)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393574"/>
                  </a:ext>
                </a:extLst>
              </a:tr>
              <a:tr h="404742">
                <a:tc gridSpan="2"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  <a:latin typeface="Swiss 721"/>
                      </a:endParaRPr>
                    </a:p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Mean age</a:t>
                      </a:r>
                    </a:p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 smtClean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41 years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43 years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wiss 721"/>
                        </a:rPr>
                        <a:t>51 years</a:t>
                      </a:r>
                      <a:endParaRPr lang="en-GB" sz="1200" dirty="0">
                        <a:solidFill>
                          <a:schemeClr val="tx1"/>
                        </a:solidFill>
                        <a:latin typeface="Swiss 721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3" name="Chart 62"/>
          <p:cNvGraphicFramePr/>
          <p:nvPr>
            <p:extLst>
              <p:ext uri="{D42A27DB-BD31-4B8C-83A1-F6EECF244321}">
                <p14:modId xmlns:p14="http://schemas.microsoft.com/office/powerpoint/2010/main" val="2227191516"/>
              </p:ext>
            </p:extLst>
          </p:nvPr>
        </p:nvGraphicFramePr>
        <p:xfrm>
          <a:off x="12421927" y="19478657"/>
          <a:ext cx="73921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64" name="Rectangle 63"/>
          <p:cNvSpPr/>
          <p:nvPr/>
        </p:nvSpPr>
        <p:spPr>
          <a:xfrm>
            <a:off x="12421927" y="18751663"/>
            <a:ext cx="757854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Swiss 721"/>
              </a:rPr>
              <a:t>Longitudinal cohort </a:t>
            </a:r>
            <a:r>
              <a:rPr lang="en-GB" sz="2000" b="1" dirty="0">
                <a:latin typeface="Swiss 721"/>
              </a:rPr>
              <a:t>prescribing rates at T1, T2 and T3 </a:t>
            </a:r>
          </a:p>
        </p:txBody>
      </p:sp>
      <p:graphicFrame>
        <p:nvGraphicFramePr>
          <p:cNvPr id="65" name="Chart 64"/>
          <p:cNvGraphicFramePr/>
          <p:nvPr>
            <p:extLst>
              <p:ext uri="{D42A27DB-BD31-4B8C-83A1-F6EECF244321}">
                <p14:modId xmlns:p14="http://schemas.microsoft.com/office/powerpoint/2010/main" val="1282760787"/>
              </p:ext>
            </p:extLst>
          </p:nvPr>
        </p:nvGraphicFramePr>
        <p:xfrm>
          <a:off x="4140212" y="19447397"/>
          <a:ext cx="73921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2140</TotalTime>
  <Words>636</Words>
  <Application>Microsoft Office PowerPoint</Application>
  <PresentationFormat>Custom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Swiss 721</vt:lpstr>
      <vt:lpstr>Swiss 721 Light</vt:lpstr>
      <vt:lpstr>Swiss 721 Roman</vt:lpstr>
      <vt:lpstr>Times New Roman</vt:lpstr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Ewelina Rydzewska</cp:lastModifiedBy>
  <cp:revision>109</cp:revision>
  <cp:lastPrinted>2017-05-10T08:54:28Z</cp:lastPrinted>
  <dcterms:created xsi:type="dcterms:W3CDTF">2015-10-26T11:13:08Z</dcterms:created>
  <dcterms:modified xsi:type="dcterms:W3CDTF">2017-05-10T11:05:23Z</dcterms:modified>
</cp:coreProperties>
</file>