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11700"/>
  <p:notesSz cx="14301788" cy="9799638"/>
  <p:defaultTextStyle>
    <a:defPPr>
      <a:defRPr lang="en-US"/>
    </a:defPPr>
    <a:lvl1pPr marL="0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707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7415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1121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4828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853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2243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5949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965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961"/>
    <a:srgbClr val="F99D2B"/>
    <a:srgbClr val="0088CF"/>
    <a:srgbClr val="4F0000"/>
    <a:srgbClr val="81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987" autoAdjust="0"/>
    <p:restoredTop sz="99161" autoAdjust="0"/>
  </p:normalViewPr>
  <p:slideViewPr>
    <p:cSldViewPr snapToGrid="0">
      <p:cViewPr>
        <p:scale>
          <a:sx n="30" d="100"/>
          <a:sy n="30" d="100"/>
        </p:scale>
        <p:origin x="-2814" y="-306"/>
      </p:cViewPr>
      <p:guideLst>
        <p:guide orient="horz" pos="9535"/>
        <p:guide orient="horz" pos="13483"/>
        <p:guide pos="6735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GB" sz="2800" dirty="0"/>
              <a:t>Prevalence of long</a:t>
            </a:r>
            <a:r>
              <a:rPr lang="en-GB" sz="2800" baseline="0" dirty="0"/>
              <a:t> term </a:t>
            </a:r>
            <a:r>
              <a:rPr lang="en-GB" sz="2800" baseline="0" dirty="0" smtClean="0"/>
              <a:t>conditions</a:t>
            </a:r>
            <a:endParaRPr lang="en-GB" sz="2800" baseline="0" dirty="0"/>
          </a:p>
        </c:rich>
      </c:tx>
      <c:layout>
        <c:manualLayout>
          <c:xMode val="edge"/>
          <c:yMode val="edge"/>
          <c:x val="0.41223706188304171"/>
          <c:y val="8.789586599146501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673618269199239"/>
          <c:y val="0.24576237568608453"/>
          <c:w val="0.82787121938671726"/>
          <c:h val="0.49981968069194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people with learning disabilities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Sheet1!$A$2:$A$16</c:f>
              <c:strCache>
                <c:ptCount val="15"/>
                <c:pt idx="0">
                  <c:v>epilepsy</c:v>
                </c:pt>
                <c:pt idx="1">
                  <c:v>psychosis</c:v>
                </c:pt>
                <c:pt idx="2">
                  <c:v>asthma</c:v>
                </c:pt>
                <c:pt idx="3">
                  <c:v>diabetes</c:v>
                </c:pt>
                <c:pt idx="4">
                  <c:v>heart failure</c:v>
                </c:pt>
                <c:pt idx="5">
                  <c:v>hypothyroidism</c:v>
                </c:pt>
                <c:pt idx="6">
                  <c:v>COPD</c:v>
                </c:pt>
                <c:pt idx="7">
                  <c:v>coronary heart disease</c:v>
                </c:pt>
                <c:pt idx="8">
                  <c:v>chronic kidney disease</c:v>
                </c:pt>
                <c:pt idx="9">
                  <c:v>dementia</c:v>
                </c:pt>
                <c:pt idx="10">
                  <c:v>artial fibrillation</c:v>
                </c:pt>
                <c:pt idx="11">
                  <c:v>palliative care</c:v>
                </c:pt>
                <c:pt idx="12">
                  <c:v>cancer</c:v>
                </c:pt>
                <c:pt idx="13">
                  <c:v>stroke</c:v>
                </c:pt>
                <c:pt idx="14">
                  <c:v>hypertension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28.2</c:v>
                </c:pt>
                <c:pt idx="1">
                  <c:v>7.6</c:v>
                </c:pt>
                <c:pt idx="2">
                  <c:v>9.3000000000000007</c:v>
                </c:pt>
                <c:pt idx="3">
                  <c:v>6.4</c:v>
                </c:pt>
                <c:pt idx="4">
                  <c:v>2.5</c:v>
                </c:pt>
                <c:pt idx="5">
                  <c:v>5.3</c:v>
                </c:pt>
                <c:pt idx="6">
                  <c:v>1.2</c:v>
                </c:pt>
                <c:pt idx="7">
                  <c:v>3.5</c:v>
                </c:pt>
                <c:pt idx="8">
                  <c:v>2.1</c:v>
                </c:pt>
                <c:pt idx="9">
                  <c:v>0.3</c:v>
                </c:pt>
                <c:pt idx="10">
                  <c:v>1</c:v>
                </c:pt>
                <c:pt idx="11">
                  <c:v>0.1</c:v>
                </c:pt>
                <c:pt idx="12">
                  <c:v>1</c:v>
                </c:pt>
                <c:pt idx="13">
                  <c:v>1.8</c:v>
                </c:pt>
                <c:pt idx="14">
                  <c:v>12.7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general population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Sheet1!$A$2:$A$16</c:f>
              <c:strCache>
                <c:ptCount val="15"/>
                <c:pt idx="0">
                  <c:v>epilepsy</c:v>
                </c:pt>
                <c:pt idx="1">
                  <c:v>psychosis</c:v>
                </c:pt>
                <c:pt idx="2">
                  <c:v>asthma</c:v>
                </c:pt>
                <c:pt idx="3">
                  <c:v>diabetes</c:v>
                </c:pt>
                <c:pt idx="4">
                  <c:v>heart failure</c:v>
                </c:pt>
                <c:pt idx="5">
                  <c:v>hypothyroidism</c:v>
                </c:pt>
                <c:pt idx="6">
                  <c:v>COPD</c:v>
                </c:pt>
                <c:pt idx="7">
                  <c:v>coronary heart disease</c:v>
                </c:pt>
                <c:pt idx="8">
                  <c:v>chronic kidney disease</c:v>
                </c:pt>
                <c:pt idx="9">
                  <c:v>dementia</c:v>
                </c:pt>
                <c:pt idx="10">
                  <c:v>artial fibrillation</c:v>
                </c:pt>
                <c:pt idx="11">
                  <c:v>palliative care</c:v>
                </c:pt>
                <c:pt idx="12">
                  <c:v>cancer</c:v>
                </c:pt>
                <c:pt idx="13">
                  <c:v>stroke</c:v>
                </c:pt>
                <c:pt idx="14">
                  <c:v>hypertension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0.8</c:v>
                </c:pt>
                <c:pt idx="1">
                  <c:v>0.9</c:v>
                </c:pt>
                <c:pt idx="2">
                  <c:v>5.3</c:v>
                </c:pt>
                <c:pt idx="3">
                  <c:v>3.4</c:v>
                </c:pt>
                <c:pt idx="4">
                  <c:v>0.9</c:v>
                </c:pt>
                <c:pt idx="5">
                  <c:v>2.8</c:v>
                </c:pt>
                <c:pt idx="6">
                  <c:v>2.2000000000000002</c:v>
                </c:pt>
                <c:pt idx="7">
                  <c:v>4.5</c:v>
                </c:pt>
                <c:pt idx="8">
                  <c:v>1.6</c:v>
                </c:pt>
                <c:pt idx="9">
                  <c:v>0.5</c:v>
                </c:pt>
                <c:pt idx="10">
                  <c:v>1.3</c:v>
                </c:pt>
                <c:pt idx="11">
                  <c:v>0.1</c:v>
                </c:pt>
                <c:pt idx="12">
                  <c:v>0.9</c:v>
                </c:pt>
                <c:pt idx="13">
                  <c:v>2</c:v>
                </c:pt>
                <c:pt idx="14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97568"/>
        <c:axId val="41603456"/>
      </c:barChart>
      <c:catAx>
        <c:axId val="4159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603456"/>
        <c:crosses val="autoZero"/>
        <c:auto val="1"/>
        <c:lblAlgn val="ctr"/>
        <c:lblOffset val="100"/>
        <c:noMultiLvlLbl val="0"/>
      </c:catAx>
      <c:valAx>
        <c:axId val="41603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GB" sz="1100"/>
                  <a:t>Percentage</a:t>
                </a:r>
                <a:r>
                  <a:rPr lang="en-GB" sz="1100" baseline="0"/>
                  <a:t> (%)  of people with condition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597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562841570341749"/>
          <c:y val="0.16835569782452331"/>
          <c:w val="0.55622814551539024"/>
          <c:h val="6.9915010114524501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GB" sz="1600" dirty="0"/>
              <a:t>Asthma</a:t>
            </a:r>
          </a:p>
          <a:p>
            <a:pPr>
              <a:defRPr sz="1600"/>
            </a:pPr>
            <a:r>
              <a:rPr lang="en-GB" sz="1600" dirty="0" smtClean="0"/>
              <a:t>Review</a:t>
            </a:r>
            <a:r>
              <a:rPr lang="en-GB" sz="1600" baseline="0" dirty="0" smtClean="0"/>
              <a:t> in previous </a:t>
            </a:r>
            <a:r>
              <a:rPr lang="en-GB" sz="1600" baseline="0" dirty="0"/>
              <a:t>15 months</a:t>
            </a:r>
            <a:endParaRPr lang="en-GB" sz="1600" dirty="0"/>
          </a:p>
        </c:rich>
      </c:tx>
      <c:layout>
        <c:manualLayout>
          <c:xMode val="edge"/>
          <c:yMode val="edge"/>
          <c:x val="0.2892485807336267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31.8</c:v>
                </c:pt>
                <c:pt idx="1">
                  <c:v>75.2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71.599999999999994</c:v>
                </c:pt>
                <c:pt idx="1">
                  <c:v>78.7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171584"/>
        <c:axId val="41222528"/>
      </c:lineChart>
      <c:catAx>
        <c:axId val="41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222528"/>
        <c:crosses val="autoZero"/>
        <c:auto val="1"/>
        <c:lblAlgn val="ctr"/>
        <c:lblOffset val="100"/>
        <c:noMultiLvlLbl val="0"/>
      </c:catAx>
      <c:valAx>
        <c:axId val="4122252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171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 dirty="0"/>
              <a:t>Chronic</a:t>
            </a:r>
            <a:r>
              <a:rPr lang="en-GB" sz="1600" baseline="0" dirty="0"/>
              <a:t> Kidney Disease</a:t>
            </a:r>
            <a:endParaRPr lang="en-GB" sz="1600" dirty="0"/>
          </a:p>
          <a:p>
            <a:pPr>
              <a:defRPr sz="1600"/>
            </a:pPr>
            <a:r>
              <a:rPr lang="en-GB" sz="1600" baseline="0" dirty="0" smtClean="0"/>
              <a:t>record of blood pressure in the previous 15 </a:t>
            </a:r>
            <a:r>
              <a:rPr lang="en-GB" sz="1600" baseline="0" dirty="0"/>
              <a:t>months</a:t>
            </a:r>
            <a:endParaRPr lang="en-GB" sz="1600" dirty="0"/>
          </a:p>
        </c:rich>
      </c:tx>
      <c:layout>
        <c:manualLayout>
          <c:xMode val="edge"/>
          <c:yMode val="edge"/>
          <c:x val="0.16961167367621843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86.7</c:v>
                </c:pt>
                <c:pt idx="1">
                  <c:v>94.7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97.9</c:v>
                </c:pt>
                <c:pt idx="1">
                  <c:v>97.9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16448"/>
        <c:axId val="41817984"/>
      </c:lineChart>
      <c:catAx>
        <c:axId val="4181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817984"/>
        <c:crosses val="autoZero"/>
        <c:auto val="1"/>
        <c:lblAlgn val="ctr"/>
        <c:lblOffset val="100"/>
        <c:noMultiLvlLbl val="0"/>
      </c:catAx>
      <c:valAx>
        <c:axId val="4181798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816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COPD</a:t>
            </a:r>
          </a:p>
          <a:p>
            <a:pPr>
              <a:defRPr sz="1600"/>
            </a:pPr>
            <a:r>
              <a:rPr lang="en-GB" sz="1600"/>
              <a:t>flu</a:t>
            </a:r>
            <a:r>
              <a:rPr lang="en-GB" sz="1600" baseline="0"/>
              <a:t> jag</a:t>
            </a:r>
            <a:endParaRPr lang="en-GB" sz="1600"/>
          </a:p>
        </c:rich>
      </c:tx>
      <c:layout>
        <c:manualLayout>
          <c:xMode val="edge"/>
          <c:yMode val="edge"/>
          <c:x val="0.42569985046908099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44.4</c:v>
                </c:pt>
                <c:pt idx="1">
                  <c:v>91.7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89.7</c:v>
                </c:pt>
                <c:pt idx="1">
                  <c:v>94.7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39616"/>
        <c:axId val="41906944"/>
      </c:lineChart>
      <c:catAx>
        <c:axId val="4183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906944"/>
        <c:crosses val="autoZero"/>
        <c:auto val="1"/>
        <c:lblAlgn val="ctr"/>
        <c:lblOffset val="100"/>
        <c:noMultiLvlLbl val="0"/>
      </c:catAx>
      <c:valAx>
        <c:axId val="4190694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839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 baseline="0"/>
              <a:t>Diabetes</a:t>
            </a:r>
          </a:p>
          <a:p>
            <a:pPr>
              <a:defRPr sz="1600"/>
            </a:pPr>
            <a:r>
              <a:rPr lang="en-GB" sz="1600" baseline="0"/>
              <a:t>HbA1c recorded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71.7</c:v>
                </c:pt>
                <c:pt idx="1">
                  <c:v>98.3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94.4</c:v>
                </c:pt>
                <c:pt idx="1">
                  <c:v>94.4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32672"/>
        <c:axId val="41934208"/>
      </c:lineChart>
      <c:catAx>
        <c:axId val="4193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934208"/>
        <c:crosses val="autoZero"/>
        <c:auto val="1"/>
        <c:lblAlgn val="ctr"/>
        <c:lblOffset val="100"/>
        <c:noMultiLvlLbl val="0"/>
      </c:catAx>
      <c:valAx>
        <c:axId val="4193420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932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Heart</a:t>
            </a:r>
            <a:r>
              <a:rPr lang="en-GB" sz="1600" baseline="0"/>
              <a:t> Failure</a:t>
            </a:r>
          </a:p>
          <a:p>
            <a:pPr>
              <a:defRPr sz="1600"/>
            </a:pPr>
            <a:r>
              <a:rPr lang="en-GB" sz="1600" baseline="0"/>
              <a:t>ACE inhibitor</a:t>
            </a:r>
            <a:endParaRPr lang="en-GB" sz="1600"/>
          </a:p>
          <a:p>
            <a:pPr>
              <a:defRPr sz="1600"/>
            </a:pPr>
            <a:endParaRPr lang="en-GB" sz="1600"/>
          </a:p>
        </c:rich>
      </c:tx>
      <c:layout>
        <c:manualLayout>
          <c:xMode val="edge"/>
          <c:yMode val="edge"/>
          <c:x val="0.4041332700012566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27.8</c:v>
                </c:pt>
                <c:pt idx="1">
                  <c:v>84.2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</c:v>
                </c:pt>
                <c:pt idx="1">
                  <c:v>93.3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21056"/>
        <c:axId val="43022592"/>
      </c:lineChart>
      <c:catAx>
        <c:axId val="430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022592"/>
        <c:crosses val="autoZero"/>
        <c:auto val="1"/>
        <c:lblAlgn val="ctr"/>
        <c:lblOffset val="100"/>
        <c:noMultiLvlLbl val="0"/>
      </c:catAx>
      <c:valAx>
        <c:axId val="4302259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021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Psychosis</a:t>
            </a:r>
          </a:p>
          <a:p>
            <a:pPr>
              <a:defRPr sz="1600"/>
            </a:pPr>
            <a:r>
              <a:rPr lang="en-GB" sz="1600"/>
              <a:t>lithium</a:t>
            </a:r>
            <a:r>
              <a:rPr lang="en-GB" sz="1600" baseline="0"/>
              <a:t> therapy</a:t>
            </a:r>
            <a:endParaRPr lang="en-GB" sz="1600"/>
          </a:p>
        </c:rich>
      </c:tx>
      <c:layout>
        <c:manualLayout>
          <c:xMode val="edge"/>
          <c:yMode val="edge"/>
          <c:x val="0.3291989273307020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36.4</c:v>
                </c:pt>
                <c:pt idx="1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85.9</c:v>
                </c:pt>
                <c:pt idx="1">
                  <c:v>98.4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85184"/>
        <c:axId val="43099264"/>
      </c:lineChart>
      <c:catAx>
        <c:axId val="430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099264"/>
        <c:crosses val="autoZero"/>
        <c:auto val="1"/>
        <c:lblAlgn val="ctr"/>
        <c:lblOffset val="100"/>
        <c:noMultiLvlLbl val="0"/>
      </c:catAx>
      <c:valAx>
        <c:axId val="4309926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085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Hypertension</a:t>
            </a:r>
          </a:p>
          <a:p>
            <a:pPr>
              <a:defRPr sz="1600"/>
            </a:pPr>
            <a:r>
              <a:rPr lang="en-GB" sz="1600"/>
              <a:t>blood</a:t>
            </a:r>
            <a:r>
              <a:rPr lang="en-GB" sz="1600" baseline="0"/>
              <a:t> pressure: &lt;150/90</a:t>
            </a:r>
            <a:endParaRPr lang="en-GB" sz="1600"/>
          </a:p>
        </c:rich>
      </c:tx>
      <c:layout>
        <c:manualLayout>
          <c:xMode val="edge"/>
          <c:yMode val="edge"/>
          <c:x val="0.22376112698911685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69.599999999999994</c:v>
                </c:pt>
                <c:pt idx="1">
                  <c:v>79.2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75.599999999999994</c:v>
                </c:pt>
                <c:pt idx="1">
                  <c:v>84.7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35296"/>
        <c:axId val="43741184"/>
      </c:lineChart>
      <c:catAx>
        <c:axId val="437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741184"/>
        <c:crosses val="autoZero"/>
        <c:auto val="1"/>
        <c:lblAlgn val="ctr"/>
        <c:lblOffset val="100"/>
        <c:noMultiLvlLbl val="0"/>
      </c:catAx>
      <c:valAx>
        <c:axId val="4374118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735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GB" sz="1600"/>
              <a:t>Health</a:t>
            </a:r>
            <a:r>
              <a:rPr lang="en-GB" sz="1600" baseline="0"/>
              <a:t> Promotion</a:t>
            </a:r>
          </a:p>
          <a:p>
            <a:pPr>
              <a:defRPr sz="1600"/>
            </a:pPr>
            <a:r>
              <a:rPr lang="en-GB" sz="1600" baseline="0"/>
              <a:t>cervical smear</a:t>
            </a:r>
            <a:endParaRPr lang="en-GB" sz="16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learning disabilities 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23.1</c:v>
                </c:pt>
                <c:pt idx="1">
                  <c:v>35.1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Sheet1!$A$2:$A$3</c:f>
              <c:numCache>
                <c:formatCode>General</c:formatCode>
                <c:ptCount val="2"/>
                <c:pt idx="0">
                  <c:v>2007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91.3</c:v>
                </c:pt>
                <c:pt idx="1">
                  <c:v>89.7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16064"/>
        <c:axId val="43817600"/>
      </c:lineChart>
      <c:catAx>
        <c:axId val="4381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817600"/>
        <c:crosses val="autoZero"/>
        <c:auto val="1"/>
        <c:lblAlgn val="ctr"/>
        <c:lblOffset val="100"/>
        <c:noMultiLvlLbl val="0"/>
      </c:catAx>
      <c:valAx>
        <c:axId val="4381760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GB" sz="3200"/>
                  <a:t>%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6.91385451818522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8160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0.35683</cdr:x>
      <cdr:y>0.34291</cdr:y>
    </cdr:from>
    <cdr:to>
      <cdr:x>0.70615</cdr:x>
      <cdr:y>0.47006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8423504" y="2843960"/>
          <a:ext cx="8246103" cy="10545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>
          <a:solidFill>
            <a:schemeClr val="tx1">
              <a:lumMod val="50000"/>
              <a:lumOff val="50000"/>
            </a:schemeClr>
          </a:solidFill>
          <a:miter lim="800000"/>
          <a:headEnd/>
          <a:tailEnd/>
        </a:ln>
        <a:effectLst xmlns:a="http://schemas.openxmlformats.org/drawingml/2006/main">
          <a:outerShdw blurRad="50800" dist="38100" dir="2700000" sx="100500" sy="1005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rot="0" vert="horz" wrap="square" lIns="274320" tIns="274320" rIns="274320" bIns="274320" anchor="ctr" anchorCtr="0"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115000"/>
            </a:lnSpc>
            <a:spcAft>
              <a:spcPts val="1000"/>
            </a:spcAft>
          </a:pPr>
          <a:r>
            <a:rPr lang="en-GB" sz="1600" dirty="0">
              <a:effectLst/>
              <a:latin typeface="Calibri"/>
              <a:ea typeface="Calibri"/>
              <a:cs typeface="Times New Roman"/>
            </a:rPr>
            <a:t>Epilepsy, psychosis, asthma, diabetes, heart failure: </a:t>
          </a:r>
          <a:r>
            <a:rPr lang="en-GB" sz="1600" dirty="0" smtClean="0">
              <a:effectLst/>
              <a:latin typeface="Calibri"/>
              <a:ea typeface="Calibri"/>
              <a:cs typeface="Times New Roman"/>
            </a:rPr>
            <a:t>P&lt;0.0001</a:t>
          </a:r>
          <a:r>
            <a:rPr lang="en-GB" dirty="0" smtClean="0">
              <a:latin typeface="Calibri"/>
              <a:ea typeface="Calibri"/>
              <a:cs typeface="Times New Roman"/>
            </a:rPr>
            <a:t>, </a:t>
          </a:r>
          <a:r>
            <a:rPr lang="en-GB" sz="1600" dirty="0" smtClean="0">
              <a:effectLst/>
              <a:latin typeface="Calibri"/>
              <a:ea typeface="Calibri"/>
              <a:cs typeface="Times New Roman"/>
            </a:rPr>
            <a:t>Hypothyroidism</a:t>
          </a:r>
          <a:r>
            <a:rPr lang="en-GB" sz="1600" dirty="0">
              <a:effectLst/>
              <a:latin typeface="Calibri"/>
              <a:ea typeface="Calibri"/>
              <a:cs typeface="Times New Roman"/>
            </a:rPr>
            <a:t>: P=0.0001</a:t>
          </a:r>
          <a:endParaRPr lang="en-GB" sz="1100" dirty="0">
            <a:effectLst/>
            <a:latin typeface="Calibri"/>
            <a:ea typeface="Calibri"/>
            <a:cs typeface="Times New Roman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6455"/>
            <a:ext cx="25733931" cy="14904814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6"/>
            <a:ext cx="22706410" cy="10336247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543" indent="0" algn="ctr">
              <a:buNone/>
              <a:defRPr sz="6600"/>
            </a:lvl2pPr>
            <a:lvl3pPr marL="3025087" indent="0" algn="ctr">
              <a:buNone/>
              <a:defRPr sz="6000"/>
            </a:lvl3pPr>
            <a:lvl4pPr marL="4537632" indent="0" algn="ctr">
              <a:buNone/>
              <a:defRPr sz="5300"/>
            </a:lvl4pPr>
            <a:lvl5pPr marL="6050175" indent="0" algn="ctr">
              <a:buNone/>
              <a:defRPr sz="5300"/>
            </a:lvl5pPr>
            <a:lvl6pPr marL="7562719" indent="0" algn="ctr">
              <a:buNone/>
              <a:defRPr sz="5300"/>
            </a:lvl6pPr>
            <a:lvl7pPr marL="9075262" indent="0" algn="ctr">
              <a:buNone/>
              <a:defRPr sz="5300"/>
            </a:lvl7pPr>
            <a:lvl8pPr marL="10587806" indent="0" algn="ctr">
              <a:buNone/>
              <a:defRPr sz="5300"/>
            </a:lvl8pPr>
            <a:lvl9pPr marL="12100351" indent="0" algn="ctr">
              <a:buNone/>
              <a:defRPr sz="5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9327"/>
            <a:ext cx="6528093" cy="3628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9327"/>
            <a:ext cx="19205838" cy="3628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10673209"/>
            <a:ext cx="26112372" cy="17808474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28650158"/>
            <a:ext cx="26112372" cy="9365057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54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63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17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271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2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78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035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9337"/>
            <a:ext cx="26112372" cy="827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4815"/>
            <a:ext cx="12807832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8164"/>
            <a:ext cx="12807832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4815"/>
            <a:ext cx="12870909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8164"/>
            <a:ext cx="12870909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4102"/>
            <a:ext cx="15326826" cy="30424055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4102"/>
            <a:ext cx="15326826" cy="30424055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543" indent="0">
              <a:buNone/>
              <a:defRPr sz="9300"/>
            </a:lvl2pPr>
            <a:lvl3pPr marL="3025087" indent="0">
              <a:buNone/>
              <a:defRPr sz="7900"/>
            </a:lvl3pPr>
            <a:lvl4pPr marL="4537632" indent="0">
              <a:buNone/>
              <a:defRPr sz="6600"/>
            </a:lvl4pPr>
            <a:lvl5pPr marL="6050175" indent="0">
              <a:buNone/>
              <a:defRPr sz="6600"/>
            </a:lvl5pPr>
            <a:lvl6pPr marL="7562719" indent="0">
              <a:buNone/>
              <a:defRPr sz="6600"/>
            </a:lvl6pPr>
            <a:lvl7pPr marL="9075262" indent="0">
              <a:buNone/>
              <a:defRPr sz="6600"/>
            </a:lvl7pPr>
            <a:lvl8pPr marL="10587806" indent="0">
              <a:buNone/>
              <a:defRPr sz="6600"/>
            </a:lvl8pPr>
            <a:lvl9pPr marL="12100351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37"/>
            <a:ext cx="26112372" cy="8274949"/>
          </a:xfrm>
          <a:prstGeom prst="rect">
            <a:avLst/>
          </a:prstGeom>
        </p:spPr>
        <p:txBody>
          <a:bodyPr vert="horz" lIns="129360" tIns="64680" rIns="129360" bIns="646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4"/>
            <a:ext cx="26112372" cy="27163631"/>
          </a:xfrm>
          <a:prstGeom prst="rect">
            <a:avLst/>
          </a:prstGeom>
        </p:spPr>
        <p:txBody>
          <a:bodyPr vert="horz" lIns="129360" tIns="64680" rIns="129360" bIns="64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4"/>
            <a:ext cx="10217884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5087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272" indent="-756272" algn="l" defTabSz="302508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815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360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390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447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8991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153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079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6622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543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087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63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175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2719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26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7806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0351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chart" Target="../charts/chart1.xml"/><Relationship Id="rId18" Type="http://schemas.openxmlformats.org/officeDocument/2006/relationships/chart" Target="../charts/chart6.xml"/><Relationship Id="rId3" Type="http://schemas.openxmlformats.org/officeDocument/2006/relationships/image" Target="../media/image2.jpg"/><Relationship Id="rId21" Type="http://schemas.openxmlformats.org/officeDocument/2006/relationships/chart" Target="../charts/chart9.xm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chart" Target="../charts/chart5.xml"/><Relationship Id="rId2" Type="http://schemas.openxmlformats.org/officeDocument/2006/relationships/image" Target="../media/image1.jpg"/><Relationship Id="rId16" Type="http://schemas.openxmlformats.org/officeDocument/2006/relationships/chart" Target="../charts/chart4.xml"/><Relationship Id="rId20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chart" Target="../charts/chart3.xml"/><Relationship Id="rId10" Type="http://schemas.openxmlformats.org/officeDocument/2006/relationships/image" Target="../media/image9.png"/><Relationship Id="rId19" Type="http://schemas.openxmlformats.org/officeDocument/2006/relationships/chart" Target="../charts/chart7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chart" Target="../charts/chart2.xml"/><Relationship Id="rId2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20593657" y="19315676"/>
            <a:ext cx="44356477" cy="3283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6312" y="273805"/>
            <a:ext cx="24141756" cy="1977283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Quality of primary health care for </a:t>
            </a:r>
            <a:r>
              <a:rPr lang="en-GB" sz="6000" b="1" dirty="0">
                <a:solidFill>
                  <a:srgbClr val="4F5961"/>
                </a:solidFill>
                <a:latin typeface="Swiss 721 Roman"/>
                <a:cs typeface="Swiss 721 Roman"/>
              </a:rPr>
              <a:t>p</a:t>
            </a:r>
            <a:r>
              <a:rPr lang="en-GB" sz="60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eople </a:t>
            </a:r>
            <a:r>
              <a:rPr lang="en-GB" sz="6000" b="1" dirty="0">
                <a:solidFill>
                  <a:srgbClr val="4F5961"/>
                </a:solidFill>
                <a:latin typeface="Swiss 721 Roman"/>
                <a:cs typeface="Swiss 721 Roman"/>
              </a:rPr>
              <a:t>with </a:t>
            </a:r>
            <a:r>
              <a:rPr lang="en-GB" sz="6000" b="1" dirty="0" smtClean="0">
                <a:solidFill>
                  <a:srgbClr val="4F5961"/>
                </a:solidFill>
                <a:latin typeface="Swiss 721 Roman"/>
                <a:cs typeface="Swiss 721 Roman"/>
              </a:rPr>
              <a:t>learning disabilities in Scotland  </a:t>
            </a:r>
            <a:endParaRPr lang="en-GB" sz="6000" b="1" dirty="0">
              <a:solidFill>
                <a:srgbClr val="4F5961"/>
              </a:solidFill>
              <a:latin typeface="Swiss 721 Roman"/>
              <a:cs typeface="Swiss 721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86" y="4862873"/>
            <a:ext cx="2212931" cy="225784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215144" y="4115549"/>
            <a:ext cx="8979961" cy="3631762"/>
            <a:chOff x="4793395" y="2800038"/>
            <a:chExt cx="6424146" cy="2568280"/>
          </a:xfrm>
        </p:grpSpPr>
        <p:sp>
          <p:nvSpPr>
            <p:cNvPr id="16" name="TextBox 15"/>
            <p:cNvSpPr txBox="1"/>
            <p:nvPr/>
          </p:nvSpPr>
          <p:spPr>
            <a:xfrm>
              <a:off x="4793395" y="2800038"/>
              <a:ext cx="6424146" cy="256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3400" dirty="0">
                <a:latin typeface="Swiss 721 Roman"/>
              </a:endParaRPr>
            </a:p>
            <a:p>
              <a:r>
                <a:rPr lang="en-GB" sz="3100" b="1" dirty="0">
                  <a:solidFill>
                    <a:srgbClr val="F99D2B"/>
                  </a:solidFill>
                  <a:latin typeface="Swiss 721 Light"/>
                </a:rPr>
                <a:t>Introduction</a:t>
              </a:r>
            </a:p>
            <a:p>
              <a:endParaRPr lang="en-GB" sz="3200" dirty="0">
                <a:solidFill>
                  <a:srgbClr val="F99D2B"/>
                </a:solidFill>
                <a:latin typeface="Swiss 721 Light"/>
              </a:endParaRPr>
            </a:p>
            <a:p>
              <a:pPr marL="384448" indent="-384448">
                <a:lnSpc>
                  <a:spcPct val="95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GB" altLang="en-US" sz="2800" dirty="0" smtClean="0">
                  <a:solidFill>
                    <a:srgbClr val="4F5961"/>
                  </a:solidFill>
                  <a:latin typeface="Swiss 721 Roman"/>
                </a:rPr>
                <a:t>People with learning disabilities experience health and health care inequalities</a:t>
              </a:r>
            </a:p>
            <a:p>
              <a:pPr marL="384448" indent="-384448">
                <a:lnSpc>
                  <a:spcPct val="95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GB" altLang="en-US" sz="2800" dirty="0" smtClean="0">
                  <a:solidFill>
                    <a:srgbClr val="4F5961"/>
                  </a:solidFill>
                  <a:latin typeface="Swiss 721 Roman"/>
                </a:rPr>
                <a:t>Little is known about the extent of inequalities experienced by people with learning disabilities in primary health care settings or changes over time</a:t>
              </a:r>
              <a:endParaRPr lang="en-GB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wiss 721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849457" y="3663860"/>
              <a:ext cx="5829721" cy="0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900421" y="3119902"/>
            <a:ext cx="27065031" cy="930842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2600" dirty="0"/>
              <a:t>Laura </a:t>
            </a:r>
            <a:r>
              <a:rPr lang="en-GB" sz="2600" dirty="0" err="1"/>
              <a:t>Hughes-McCormack</a:t>
            </a:r>
            <a:r>
              <a:rPr lang="en-GB" sz="2600" dirty="0"/>
              <a:t>, Nicola Greenlaw, Alex McConnachie, Linda Allan, Marion </a:t>
            </a:r>
            <a:r>
              <a:rPr lang="en-GB" sz="2600" dirty="0" err="1"/>
              <a:t>Baltzer</a:t>
            </a:r>
            <a:r>
              <a:rPr lang="en-GB" sz="2600" dirty="0"/>
              <a:t>, Laura McArthur, Angela Henderson, Craig Melville, Paula McSkimming, Jill Morrison, Sally-Ann </a:t>
            </a:r>
            <a:r>
              <a:rPr lang="en-GB" sz="2600" dirty="0" smtClean="0"/>
              <a:t>Cooper</a:t>
            </a:r>
            <a:endParaRPr lang="en-GB" sz="2600" u="sng" dirty="0">
              <a:solidFill>
                <a:srgbClr val="0088CF"/>
              </a:solidFill>
              <a:latin typeface="Swiss 721 Roman"/>
            </a:endParaRPr>
          </a:p>
          <a:p>
            <a:pPr algn="ctr"/>
            <a:r>
              <a:rPr lang="en-GB" sz="2600" u="sng" dirty="0" smtClean="0">
                <a:solidFill>
                  <a:srgbClr val="0088CF"/>
                </a:solidFill>
                <a:latin typeface="Swiss 721 Roman"/>
              </a:rPr>
              <a:t>Laura.Hughes-McCormack@glasgow.ac.uk</a:t>
            </a:r>
            <a:endParaRPr lang="en-GB" sz="2600" u="sng" dirty="0" smtClean="0">
              <a:solidFill>
                <a:srgbClr val="0088CF"/>
              </a:solidFill>
              <a:latin typeface="Swiss 721 Roman"/>
            </a:endParaRPr>
          </a:p>
        </p:txBody>
      </p: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383" y="1071410"/>
            <a:ext cx="2083830" cy="2048492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934" y="401984"/>
            <a:ext cx="2566518" cy="8012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3313"/>
            <a:ext cx="3210182" cy="15561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88" y="8046578"/>
            <a:ext cx="2242363" cy="227026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6286879" y="8347043"/>
            <a:ext cx="9979815" cy="4078039"/>
            <a:chOff x="6106661" y="8084017"/>
            <a:chExt cx="8979962" cy="4078039"/>
          </a:xfrm>
        </p:grpSpPr>
        <p:sp>
          <p:nvSpPr>
            <p:cNvPr id="8" name="TextBox 7"/>
            <p:cNvSpPr txBox="1"/>
            <p:nvPr/>
          </p:nvSpPr>
          <p:spPr>
            <a:xfrm>
              <a:off x="6106661" y="8084017"/>
              <a:ext cx="8979962" cy="4078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100" b="1" dirty="0">
                  <a:solidFill>
                    <a:srgbClr val="81C341"/>
                  </a:solidFill>
                  <a:latin typeface="Swiss 721 Light"/>
                </a:rPr>
                <a:t>Project Aims</a:t>
              </a:r>
            </a:p>
            <a:p>
              <a:endParaRPr lang="en-GB" sz="3200" dirty="0">
                <a:solidFill>
                  <a:srgbClr val="81C341"/>
                </a:solidFill>
                <a:latin typeface="Swiss 721 Roman"/>
              </a:endParaRPr>
            </a:p>
            <a:p>
              <a:pPr marL="742358" indent="-742358" algn="just">
                <a:buAutoNum type="arabicParenR"/>
              </a:pP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To measure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good practice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management of long term conditions within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primary health care for adults with learning disabilities </a:t>
              </a:r>
              <a:endParaRPr lang="en-GB" sz="2800" dirty="0" smtClean="0">
                <a:solidFill>
                  <a:srgbClr val="4F5961"/>
                </a:solidFill>
                <a:latin typeface="Swiss 721 Roman"/>
                <a:cs typeface="Swiss 721 Roman"/>
              </a:endParaRPr>
            </a:p>
            <a:p>
              <a:pPr marL="742358" indent="-742358" algn="just">
                <a:buAutoNum type="arabicParenR"/>
              </a:pP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The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determine whether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the extent of good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practice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improves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over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time</a:t>
              </a:r>
            </a:p>
            <a:p>
              <a:pPr marL="742358" indent="-742358" algn="just">
                <a:buAutoNum type="arabicParenR"/>
              </a:pPr>
              <a:r>
                <a: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To measure trends over time in health care inequalities, compared with the general population</a:t>
              </a:r>
              <a:endParaRPr lang="en-GB" sz="2800" dirty="0" smtClean="0">
                <a:solidFill>
                  <a:srgbClr val="4F5961"/>
                </a:solidFill>
                <a:latin typeface="Swiss 721 Roman"/>
                <a:cs typeface="Swiss 721 Roman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260002" y="8720316"/>
              <a:ext cx="8149047" cy="0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370" y="12662115"/>
            <a:ext cx="2200681" cy="2212557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6436686" y="13330967"/>
            <a:ext cx="20620982" cy="1092425"/>
            <a:chOff x="7183628" y="14845715"/>
            <a:chExt cx="20620982" cy="3017874"/>
          </a:xfrm>
        </p:grpSpPr>
        <p:sp>
          <p:nvSpPr>
            <p:cNvPr id="20" name="TextBox 19"/>
            <p:cNvSpPr txBox="1"/>
            <p:nvPr/>
          </p:nvSpPr>
          <p:spPr>
            <a:xfrm>
              <a:off x="7183628" y="14845715"/>
              <a:ext cx="3460894" cy="607677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r>
                <a:rPr lang="en-GB" sz="3100" b="1" dirty="0">
                  <a:solidFill>
                    <a:srgbClr val="81C341"/>
                  </a:solidFill>
                  <a:latin typeface="Swiss 721 Light"/>
                </a:rPr>
                <a:t>Results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183628" y="17858633"/>
              <a:ext cx="20620982" cy="4956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822687" y="38364552"/>
            <a:ext cx="14591437" cy="3640944"/>
            <a:chOff x="3947405" y="38364552"/>
            <a:chExt cx="14992171" cy="3640944"/>
          </a:xfrm>
        </p:grpSpPr>
        <p:pic>
          <p:nvPicPr>
            <p:cNvPr id="17" name="Picture 16" descr="Symbols Colour RGB_pencil.jp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7405" y="38364552"/>
              <a:ext cx="2205447" cy="222055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6561405" y="38373733"/>
              <a:ext cx="12378171" cy="3631763"/>
              <a:chOff x="5516029" y="27508030"/>
              <a:chExt cx="8045542" cy="256827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516029" y="27508030"/>
                <a:ext cx="8045542" cy="2568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b="1" dirty="0">
                    <a:solidFill>
                      <a:srgbClr val="0088CF"/>
                    </a:solidFill>
                    <a:latin typeface="Swiss 721 Light"/>
                  </a:rPr>
                  <a:t>Conclusions</a:t>
                </a:r>
              </a:p>
              <a:p>
                <a:endParaRPr lang="en-GB" sz="3100" dirty="0" smtClean="0">
                  <a:solidFill>
                    <a:srgbClr val="0088CF"/>
                  </a:solidFill>
                  <a:latin typeface="Swiss 721 Light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People </a:t>
                </a:r>
                <a:r>
                  <a:rPr lang="en-US" sz="2800" dirty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with </a:t>
                </a: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learning </a:t>
                </a: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disabilities are more likely to experience some long term health conditions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There is a health care inequality between people with learning disabilities and the general population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The health care inequality gap narrowed between the two time points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Primary health care is improving for people with learning disabilities </a:t>
                </a:r>
                <a:endParaRPr lang="en-US" sz="2800" dirty="0">
                  <a:solidFill>
                    <a:srgbClr val="0088CF"/>
                  </a:solidFill>
                  <a:latin typeface="Swiss 721 Roman"/>
                  <a:cs typeface="Swiss 721 Roman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5589029" y="28036363"/>
                <a:ext cx="5255089" cy="4494"/>
              </a:xfrm>
              <a:prstGeom prst="line">
                <a:avLst/>
              </a:prstGeom>
              <a:ln>
                <a:solidFill>
                  <a:srgbClr val="0088C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TextBox 102"/>
          <p:cNvSpPr txBox="1"/>
          <p:nvPr/>
        </p:nvSpPr>
        <p:spPr>
          <a:xfrm>
            <a:off x="19750113" y="39574198"/>
            <a:ext cx="6488087" cy="10002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100" b="1" dirty="0">
                <a:solidFill>
                  <a:srgbClr val="4F5961"/>
                </a:solidFill>
                <a:latin typeface="Swiss 721 Light"/>
                <a:cs typeface="Swiss 721 Light"/>
              </a:rPr>
              <a:t>M</a:t>
            </a:r>
            <a:r>
              <a:rPr lang="en-US" sz="31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ore information:</a:t>
            </a:r>
          </a:p>
          <a:p>
            <a:r>
              <a:rPr lang="en-US" sz="2800" b="1" u="sng" dirty="0" smtClean="0">
                <a:solidFill>
                  <a:srgbClr val="0088CF"/>
                </a:solidFill>
                <a:latin typeface="Swiss 721 Roman"/>
                <a:cs typeface="Swiss 721 Roman"/>
              </a:rPr>
              <a:t>www.sldo.ac.uk</a:t>
            </a:r>
          </a:p>
        </p:txBody>
      </p:sp>
      <p:pic>
        <p:nvPicPr>
          <p:cNvPr id="23" name="Picture 22" descr="qrcode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198" y="39034685"/>
            <a:ext cx="2539920" cy="25399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843052" y="4978910"/>
            <a:ext cx="12873363" cy="9027523"/>
            <a:chOff x="16008610" y="4833905"/>
            <a:chExt cx="12873363" cy="9027523"/>
          </a:xfrm>
        </p:grpSpPr>
        <p:grpSp>
          <p:nvGrpSpPr>
            <p:cNvPr id="39" name="Group 38"/>
            <p:cNvGrpSpPr/>
            <p:nvPr/>
          </p:nvGrpSpPr>
          <p:grpSpPr>
            <a:xfrm>
              <a:off x="16008610" y="4833905"/>
              <a:ext cx="12130520" cy="4508927"/>
              <a:chOff x="11033346" y="3380427"/>
              <a:chExt cx="8567883" cy="318858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2956017" y="3380427"/>
                <a:ext cx="6645212" cy="3188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b="1" dirty="0" smtClean="0">
                    <a:solidFill>
                      <a:srgbClr val="0088CF"/>
                    </a:solidFill>
                    <a:latin typeface="Swiss 721 Light"/>
                  </a:rPr>
                  <a:t>Methods</a:t>
                </a:r>
              </a:p>
              <a:p>
                <a:pPr algn="just"/>
                <a:endParaRPr lang="en-GB" sz="2800" dirty="0" smtClean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  <a:p>
                <a:pPr algn="just"/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Data on long term conditions and their management were extracted from primary care medical records at two time points; 2010 and 2014.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Comparisons were made between adults with learning disabilities and the general population at both time points on:</a:t>
                </a:r>
                <a:endParaRPr lang="en-GB" sz="2800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frequency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data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of long term conditions (% and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  <a:sym typeface="Symbol"/>
                  </a:rPr>
                  <a:t></a:t>
                </a:r>
                <a:r>
                  <a:rPr lang="en-GB" sz="2400" dirty="0" smtClean="0">
                    <a:solidFill>
                      <a:srgbClr val="4F5961"/>
                    </a:solidFill>
                    <a:latin typeface="Swiss 721 Roman"/>
                    <a:cs typeface="Swiss 721 Roman"/>
                    <a:sym typeface="Symbol"/>
                  </a:rPr>
                  <a:t>2</a:t>
                </a:r>
                <a:r>
                  <a:rPr lang="en-GB" sz="3200" dirty="0" smtClean="0">
                    <a:solidFill>
                      <a:srgbClr val="4F5961"/>
                    </a:solidFill>
                    <a:latin typeface="Swiss 721 Roman"/>
                    <a:cs typeface="Swiss 721 Roman"/>
                    <a:sym typeface="Symbol"/>
                  </a:rPr>
                  <a:t>)</a:t>
                </a:r>
                <a:endParaRPr lang="en-GB" sz="3200" dirty="0" smtClean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completion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of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each indicator of good practice management (%)</a:t>
                </a:r>
                <a:endParaRPr lang="en-GB" sz="2800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</p:txBody>
          </p:sp>
          <p:pic>
            <p:nvPicPr>
              <p:cNvPr id="15" name="Picture 14" descr="Symbols Colour RGB_bars.jpg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33346" y="3411898"/>
                <a:ext cx="1585695" cy="1585695"/>
              </a:xfrm>
              <a:prstGeom prst="rect">
                <a:avLst/>
              </a:prstGeom>
            </p:spPr>
          </p:pic>
        </p:grp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8610" y="8046578"/>
              <a:ext cx="2245048" cy="227026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8503333" y="9367890"/>
              <a:ext cx="10378640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3100" b="1" dirty="0">
                  <a:solidFill>
                    <a:srgbClr val="F99D2B"/>
                  </a:solidFill>
                  <a:latin typeface="Swiss 721 Light"/>
                </a:rPr>
                <a:t>Sample</a:t>
              </a:r>
            </a:p>
            <a:p>
              <a:pPr lvl="0"/>
              <a:endParaRPr lang="en-GB" sz="3100" dirty="0">
                <a:solidFill>
                  <a:srgbClr val="F99D2B"/>
                </a:solidFill>
                <a:latin typeface="Swiss 721 Roman"/>
              </a:endParaRPr>
            </a:p>
            <a:p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A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dults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with learning disabilities living in Greater Glasgow </a:t>
              </a:r>
              <a:endParaRPr lang="en-GB" sz="2800" dirty="0" smtClean="0">
                <a:solidFill>
                  <a:srgbClr val="4F5961"/>
                </a:solidFill>
                <a:latin typeface="Swiss 721 Roman"/>
              </a:endParaRPr>
            </a:p>
            <a:p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and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Clyde health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board, Scotland;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in </a:t>
              </a:r>
              <a:r>
                <a:rPr lang="en-GB" sz="2800" b="1" dirty="0" smtClean="0">
                  <a:solidFill>
                    <a:srgbClr val="F99D2B"/>
                  </a:solidFill>
                  <a:latin typeface="Swiss 721 Roman"/>
                </a:rPr>
                <a:t>2010 (n=727) </a:t>
              </a:r>
              <a:endParaRPr lang="en-GB" sz="2800" b="1" dirty="0" smtClean="0">
                <a:solidFill>
                  <a:srgbClr val="F99D2B"/>
                </a:solidFill>
                <a:latin typeface="Swiss 721 Roman"/>
              </a:endParaRPr>
            </a:p>
            <a:p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and </a:t>
              </a:r>
              <a:r>
                <a:rPr lang="en-GB" sz="2800" b="1" dirty="0" smtClean="0">
                  <a:solidFill>
                    <a:srgbClr val="F99D2B"/>
                  </a:solidFill>
                  <a:latin typeface="Swiss 721 Roman"/>
                </a:rPr>
                <a:t>2014 (n=3,891</a:t>
              </a:r>
              <a:r>
                <a:rPr lang="en-GB" sz="2800" b="1" dirty="0" smtClean="0">
                  <a:solidFill>
                    <a:srgbClr val="F99D2B"/>
                  </a:solidFill>
                  <a:latin typeface="Swiss 721 Roman"/>
                </a:rPr>
                <a:t>)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	</a:t>
              </a:r>
              <a:endParaRPr lang="en-GB" sz="2800" dirty="0">
                <a:solidFill>
                  <a:srgbClr val="4F5961"/>
                </a:solidFill>
                <a:latin typeface="Swiss 721 Roman"/>
              </a:endParaRPr>
            </a:p>
            <a:p>
              <a:pPr lvl="0" algn="just"/>
              <a:r>
                <a:rPr lang="en-GB" sz="2800" b="1" dirty="0" smtClean="0">
                  <a:solidFill>
                    <a:srgbClr val="00B0F0"/>
                  </a:solidFill>
                  <a:latin typeface="Swiss 721 Roman"/>
                </a:rPr>
                <a:t>In </a:t>
              </a:r>
              <a:r>
                <a:rPr lang="en-GB" sz="2800" b="1" dirty="0" smtClean="0">
                  <a:solidFill>
                    <a:srgbClr val="00B0F0"/>
                  </a:solidFill>
                  <a:latin typeface="Swiss 721 Roman"/>
                </a:rPr>
                <a:t>2010, </a:t>
              </a:r>
              <a:r>
                <a:rPr lang="en-GB" sz="2800" b="1" dirty="0" smtClean="0">
                  <a:solidFill>
                    <a:srgbClr val="92D050"/>
                  </a:solidFill>
                  <a:latin typeface="Swiss 721 Roman"/>
                </a:rPr>
                <a:t>402 (55.3%)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males and </a:t>
              </a:r>
              <a:r>
                <a:rPr lang="en-GB" sz="2800" b="1" dirty="0" smtClean="0">
                  <a:solidFill>
                    <a:srgbClr val="92D050"/>
                  </a:solidFill>
                  <a:latin typeface="Swiss 721 Roman"/>
                </a:rPr>
                <a:t>325 (44.7%)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females </a:t>
              </a:r>
            </a:p>
            <a:p>
              <a:pPr lvl="0" algn="just"/>
              <a:r>
                <a:rPr lang="en-GB" sz="2800" b="1" dirty="0">
                  <a:solidFill>
                    <a:srgbClr val="00B0F0"/>
                  </a:solidFill>
                  <a:latin typeface="Swiss 721 Roman"/>
                </a:rPr>
                <a:t>I</a:t>
              </a:r>
              <a:r>
                <a:rPr lang="en-GB" sz="2800" b="1" dirty="0" smtClean="0">
                  <a:solidFill>
                    <a:srgbClr val="00B0F0"/>
                  </a:solidFill>
                  <a:latin typeface="Swiss 721 Roman"/>
                </a:rPr>
                <a:t>n </a:t>
              </a:r>
              <a:r>
                <a:rPr lang="en-GB" sz="2800" b="1" dirty="0" smtClean="0">
                  <a:solidFill>
                    <a:srgbClr val="00B0F0"/>
                  </a:solidFill>
                  <a:latin typeface="Swiss 721 Roman"/>
                </a:rPr>
                <a:t>2014,</a:t>
              </a:r>
              <a:r>
                <a:rPr lang="en-GB" sz="2800" dirty="0" smtClean="0">
                  <a:solidFill>
                    <a:srgbClr val="00B0F0"/>
                  </a:solidFill>
                  <a:latin typeface="Swiss 721 Roman"/>
                </a:rPr>
                <a:t> </a:t>
              </a:r>
              <a:r>
                <a:rPr lang="en-GB" sz="2800" b="1" dirty="0" smtClean="0">
                  <a:solidFill>
                    <a:srgbClr val="92D050"/>
                  </a:solidFill>
                  <a:latin typeface="Swiss 721 Roman"/>
                </a:rPr>
                <a:t>2,262 (58.1%) </a:t>
              </a:r>
              <a:r>
                <a:rPr lang="en-GB" sz="2800" dirty="0">
                  <a:solidFill>
                    <a:srgbClr val="4F5961"/>
                  </a:solidFill>
                  <a:latin typeface="Swiss 721 Roman"/>
                </a:rPr>
                <a:t>males and </a:t>
              </a:r>
              <a:r>
                <a:rPr lang="en-GB" sz="2800" b="1" dirty="0" smtClean="0">
                  <a:solidFill>
                    <a:srgbClr val="92D050"/>
                  </a:solidFill>
                  <a:latin typeface="Swiss 721 Roman"/>
                </a:rPr>
                <a:t>1,629 (41.9%) 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females</a:t>
              </a:r>
              <a:endParaRPr lang="en-GB" sz="2800" dirty="0" smtClean="0">
                <a:solidFill>
                  <a:srgbClr val="4F5961"/>
                </a:solidFill>
                <a:latin typeface="Swiss 721 Roman"/>
              </a:endParaRPr>
            </a:p>
            <a:p>
              <a:pPr lvl="0"/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The comparison group </a:t>
              </a:r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was</a:t>
              </a:r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 </a:t>
              </a:r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the total population of </a:t>
              </a:r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Greater </a:t>
              </a:r>
              <a:r>
                <a:rPr lang="en-GB" sz="2800" dirty="0" smtClean="0">
                  <a:solidFill>
                    <a:schemeClr val="tx2"/>
                  </a:solidFill>
                  <a:latin typeface="Swiss 721 Roman"/>
                </a:rPr>
                <a:t>Glasgow and Clyde health board </a:t>
              </a:r>
              <a:r>
                <a:rPr lang="en-GB" sz="2800" b="1" dirty="0" smtClean="0">
                  <a:solidFill>
                    <a:schemeClr val="accent3"/>
                  </a:solidFill>
                  <a:latin typeface="Swiss 721 Roman"/>
                </a:rPr>
                <a:t>(n=764,672</a:t>
              </a:r>
              <a:r>
                <a:rPr lang="en-GB" sz="2800" b="1" dirty="0" smtClean="0">
                  <a:solidFill>
                    <a:schemeClr val="accent3"/>
                  </a:solidFill>
                  <a:latin typeface="Swiss 721 Roman"/>
                </a:rPr>
                <a:t>)</a:t>
              </a:r>
              <a:r>
                <a:rPr lang="en-GB" sz="2800" dirty="0" smtClean="0">
                  <a:solidFill>
                    <a:srgbClr val="4F5961"/>
                  </a:solidFill>
                  <a:latin typeface="Swiss 721 Roman"/>
                </a:rPr>
                <a:t>	</a:t>
              </a:r>
              <a:endParaRPr lang="en-GB" sz="2800" dirty="0">
                <a:solidFill>
                  <a:srgbClr val="4F5961"/>
                </a:solidFill>
                <a:latin typeface="Swiss 721 Roman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18730753" y="5445967"/>
              <a:ext cx="8149047" cy="0"/>
            </a:xfrm>
            <a:prstGeom prst="line">
              <a:avLst/>
            </a:prstGeom>
            <a:ln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8503333" y="9902017"/>
              <a:ext cx="8149047" cy="0"/>
            </a:xfrm>
            <a:prstGeom prst="line">
              <a:avLst/>
            </a:prstGeom>
            <a:ln>
              <a:solidFill>
                <a:srgbClr val="F99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2542450477"/>
              </p:ext>
            </p:extLst>
          </p:nvPr>
        </p:nvGraphicFramePr>
        <p:xfrm>
          <a:off x="4929151" y="14006433"/>
          <a:ext cx="23606435" cy="829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2051255138"/>
              </p:ext>
            </p:extLst>
          </p:nvPr>
        </p:nvGraphicFramePr>
        <p:xfrm>
          <a:off x="3389924" y="22065916"/>
          <a:ext cx="6978110" cy="4283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58" name="Chart 57"/>
          <p:cNvGraphicFramePr/>
          <p:nvPr>
            <p:extLst>
              <p:ext uri="{D42A27DB-BD31-4B8C-83A1-F6EECF244321}">
                <p14:modId xmlns:p14="http://schemas.microsoft.com/office/powerpoint/2010/main" val="1951966861"/>
              </p:ext>
            </p:extLst>
          </p:nvPr>
        </p:nvGraphicFramePr>
        <p:xfrm>
          <a:off x="22834964" y="22231040"/>
          <a:ext cx="6624825" cy="449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2914090296"/>
              </p:ext>
            </p:extLst>
          </p:nvPr>
        </p:nvGraphicFramePr>
        <p:xfrm>
          <a:off x="9974698" y="22017788"/>
          <a:ext cx="693729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60" name="Chart 59"/>
          <p:cNvGraphicFramePr/>
          <p:nvPr>
            <p:extLst>
              <p:ext uri="{D42A27DB-BD31-4B8C-83A1-F6EECF244321}">
                <p14:modId xmlns:p14="http://schemas.microsoft.com/office/powerpoint/2010/main" val="1591596914"/>
              </p:ext>
            </p:extLst>
          </p:nvPr>
        </p:nvGraphicFramePr>
        <p:xfrm>
          <a:off x="16562540" y="22190381"/>
          <a:ext cx="6849758" cy="463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61" name="Chart 60"/>
          <p:cNvGraphicFramePr/>
          <p:nvPr>
            <p:extLst>
              <p:ext uri="{D42A27DB-BD31-4B8C-83A1-F6EECF244321}">
                <p14:modId xmlns:p14="http://schemas.microsoft.com/office/powerpoint/2010/main" val="2243597522"/>
              </p:ext>
            </p:extLst>
          </p:nvPr>
        </p:nvGraphicFramePr>
        <p:xfrm>
          <a:off x="3451331" y="27306671"/>
          <a:ext cx="7253793" cy="505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63" name="Chart 62"/>
          <p:cNvGraphicFramePr/>
          <p:nvPr>
            <p:extLst>
              <p:ext uri="{D42A27DB-BD31-4B8C-83A1-F6EECF244321}">
                <p14:modId xmlns:p14="http://schemas.microsoft.com/office/powerpoint/2010/main" val="643001998"/>
              </p:ext>
            </p:extLst>
          </p:nvPr>
        </p:nvGraphicFramePr>
        <p:xfrm>
          <a:off x="3374315" y="32995602"/>
          <a:ext cx="7330809" cy="459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716518589"/>
              </p:ext>
            </p:extLst>
          </p:nvPr>
        </p:nvGraphicFramePr>
        <p:xfrm>
          <a:off x="10220215" y="33002621"/>
          <a:ext cx="6889202" cy="481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65" name="Chart 64"/>
          <p:cNvGraphicFramePr/>
          <p:nvPr>
            <p:extLst>
              <p:ext uri="{D42A27DB-BD31-4B8C-83A1-F6EECF244321}">
                <p14:modId xmlns:p14="http://schemas.microsoft.com/office/powerpoint/2010/main" val="3694271347"/>
              </p:ext>
            </p:extLst>
          </p:nvPr>
        </p:nvGraphicFramePr>
        <p:xfrm>
          <a:off x="10216240" y="27576381"/>
          <a:ext cx="6924219" cy="480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122063" y="21147217"/>
            <a:ext cx="16143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Examples of achievement rates on good practice indicators over time</a:t>
            </a:r>
            <a:endParaRPr lang="en-GB" sz="40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7109" y="27279600"/>
            <a:ext cx="12958343" cy="1055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Straight Connector 36"/>
          <p:cNvCxnSpPr/>
          <p:nvPr/>
        </p:nvCxnSpPr>
        <p:spPr>
          <a:xfrm>
            <a:off x="23027715" y="27870150"/>
            <a:ext cx="0" cy="739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4497</TotalTime>
  <Words>356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Laura Hughes-Mccormack</cp:lastModifiedBy>
  <cp:revision>254</cp:revision>
  <cp:lastPrinted>2017-05-04T07:36:35Z</cp:lastPrinted>
  <dcterms:created xsi:type="dcterms:W3CDTF">2015-10-26T11:13:08Z</dcterms:created>
  <dcterms:modified xsi:type="dcterms:W3CDTF">2017-05-10T08:51:40Z</dcterms:modified>
</cp:coreProperties>
</file>