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11700"/>
  <p:notesSz cx="14301788" cy="9799638"/>
  <p:defaultTextStyle>
    <a:defPPr>
      <a:defRPr lang="en-US"/>
    </a:defPPr>
    <a:lvl1pPr marL="0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3707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7415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1121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4828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6853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2243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5949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2965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961"/>
    <a:srgbClr val="0088CF"/>
    <a:srgbClr val="F99D2B"/>
    <a:srgbClr val="4F0000"/>
    <a:srgbClr val="81C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987" autoAdjust="0"/>
    <p:restoredTop sz="99161" autoAdjust="0"/>
  </p:normalViewPr>
  <p:slideViewPr>
    <p:cSldViewPr snapToGrid="0">
      <p:cViewPr>
        <p:scale>
          <a:sx n="30" d="100"/>
          <a:sy n="30" d="100"/>
        </p:scale>
        <p:origin x="-2814" y="-306"/>
      </p:cViewPr>
      <p:guideLst>
        <p:guide orient="horz" pos="9535"/>
        <p:guide orient="horz" pos="13483"/>
        <p:guide pos="6735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8124395581169"/>
          <c:y val="2.2454222398384197E-2"/>
          <c:w val="0.75556138714593524"/>
          <c:h val="0.896094813717552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Sheet1!$B$2:$B$17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Sheet1!$C$2:$C$17</c:f>
              <c:numCache>
                <c:formatCode>0.00%</c:formatCode>
                <c:ptCount val="16"/>
                <c:pt idx="0">
                  <c:v>2E-3</c:v>
                </c:pt>
                <c:pt idx="1">
                  <c:v>3.0000000000000001E-3</c:v>
                </c:pt>
                <c:pt idx="2">
                  <c:v>3.0000000000000001E-3</c:v>
                </c:pt>
                <c:pt idx="3">
                  <c:v>4.0000000000000001E-3</c:v>
                </c:pt>
                <c:pt idx="4">
                  <c:v>5.0000000000000001E-3</c:v>
                </c:pt>
                <c:pt idx="5">
                  <c:v>6.0000000000000001E-3</c:v>
                </c:pt>
                <c:pt idx="6">
                  <c:v>6.0000000000000001E-3</c:v>
                </c:pt>
                <c:pt idx="7">
                  <c:v>6.0000000000000001E-3</c:v>
                </c:pt>
                <c:pt idx="8">
                  <c:v>6.0000000000000001E-3</c:v>
                </c:pt>
                <c:pt idx="9">
                  <c:v>7.0000000000000001E-3</c:v>
                </c:pt>
                <c:pt idx="10">
                  <c:v>7.0000000000000001E-3</c:v>
                </c:pt>
                <c:pt idx="11">
                  <c:v>7.0000000000000001E-3</c:v>
                </c:pt>
                <c:pt idx="12">
                  <c:v>7.0000000000000001E-3</c:v>
                </c:pt>
                <c:pt idx="13">
                  <c:v>8.0000000000000002E-3</c:v>
                </c:pt>
                <c:pt idx="14">
                  <c:v>8.0000000000000002E-3</c:v>
                </c:pt>
                <c:pt idx="15">
                  <c:v>7.0000000000000001E-3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29120"/>
        <c:axId val="34631040"/>
      </c:barChart>
      <c:catAx>
        <c:axId val="34629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>
                    <a:latin typeface="+mn-lt"/>
                  </a:defRPr>
                </a:pPr>
                <a:r>
                  <a:rPr lang="en-GB" sz="2000" b="0" dirty="0" smtClean="0">
                    <a:solidFill>
                      <a:srgbClr val="4F5961"/>
                    </a:solidFill>
                    <a:latin typeface="Swiss 721 Light"/>
                  </a:rPr>
                  <a:t>Age in years</a:t>
                </a:r>
                <a:endParaRPr lang="en-GB" sz="2000" b="0" dirty="0">
                  <a:solidFill>
                    <a:srgbClr val="4F5961"/>
                  </a:solidFill>
                  <a:latin typeface="Swiss 721 Light"/>
                </a:endParaRPr>
              </a:p>
            </c:rich>
          </c:tx>
          <c:layout>
            <c:manualLayout>
              <c:xMode val="edge"/>
              <c:yMode val="edge"/>
              <c:x val="0"/>
              <c:y val="0.347865731786644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631040"/>
        <c:crosses val="autoZero"/>
        <c:auto val="1"/>
        <c:lblAlgn val="ctr"/>
        <c:lblOffset val="100"/>
        <c:noMultiLvlLbl val="0"/>
      </c:catAx>
      <c:valAx>
        <c:axId val="34631040"/>
        <c:scaling>
          <c:orientation val="minMax"/>
          <c:max val="8.0000000000000019E-3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462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91120027632341"/>
          <c:y val="3.666214945202536E-2"/>
          <c:w val="0.50692666584318058"/>
          <c:h val="0.883364748152503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0-15 years</c:v>
                </c:pt>
                <c:pt idx="1">
                  <c:v>16-24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75+ years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57.2</c:v>
                </c:pt>
                <c:pt idx="1">
                  <c:v>44.6</c:v>
                </c:pt>
                <c:pt idx="2">
                  <c:v>45.1</c:v>
                </c:pt>
                <c:pt idx="3">
                  <c:v>47.7</c:v>
                </c:pt>
                <c:pt idx="4">
                  <c:v>55.6</c:v>
                </c:pt>
                <c:pt idx="5">
                  <c:v>58.2</c:v>
                </c:pt>
                <c:pt idx="6">
                  <c:v>59</c:v>
                </c:pt>
                <c:pt idx="7">
                  <c:v>60.5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learning disabilities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0-15 years</c:v>
                </c:pt>
                <c:pt idx="1">
                  <c:v>16-24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75+ years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1.9</c:v>
                </c:pt>
                <c:pt idx="1">
                  <c:v>4.8</c:v>
                </c:pt>
                <c:pt idx="2">
                  <c:v>7.8</c:v>
                </c:pt>
                <c:pt idx="3">
                  <c:v>12.9</c:v>
                </c:pt>
                <c:pt idx="4">
                  <c:v>19.5</c:v>
                </c:pt>
                <c:pt idx="5">
                  <c:v>27.4</c:v>
                </c:pt>
                <c:pt idx="6">
                  <c:v>36.9</c:v>
                </c:pt>
                <c:pt idx="7">
                  <c:v>56.6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19008"/>
        <c:axId val="37024896"/>
      </c:barChart>
      <c:catAx>
        <c:axId val="37019008"/>
        <c:scaling>
          <c:orientation val="minMax"/>
        </c:scaling>
        <c:delete val="0"/>
        <c:axPos val="l"/>
        <c:majorTickMark val="out"/>
        <c:minorTickMark val="none"/>
        <c:tickLblPos val="nextTo"/>
        <c:crossAx val="37024896"/>
        <c:crosses val="autoZero"/>
        <c:auto val="1"/>
        <c:lblAlgn val="ctr"/>
        <c:lblOffset val="100"/>
        <c:noMultiLvlLbl val="0"/>
      </c:catAx>
      <c:valAx>
        <c:axId val="37024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01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93729139871049"/>
          <c:y val="0.40119198895949681"/>
          <c:w val="0.24454151639952781"/>
          <c:h val="0.12644559820667844"/>
        </c:manualLayout>
      </c:layout>
      <c:overlay val="0"/>
      <c:txPr>
        <a:bodyPr/>
        <a:lstStyle/>
        <a:p>
          <a:pPr>
            <a:defRPr sz="2000">
              <a:solidFill>
                <a:srgbClr val="4F5961"/>
              </a:solidFill>
              <a:latin typeface="Swiss 721 Ligh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92758981396993"/>
          <c:y val="4.0782900916463895E-2"/>
          <c:w val="0.4756175002840809"/>
          <c:h val="0.86347504151304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0-15 years</c:v>
                </c:pt>
                <c:pt idx="1">
                  <c:v>16-24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75+ years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45.2</c:v>
                </c:pt>
                <c:pt idx="1">
                  <c:v>42.7</c:v>
                </c:pt>
                <c:pt idx="2">
                  <c:v>42.8</c:v>
                </c:pt>
                <c:pt idx="3">
                  <c:v>47.1</c:v>
                </c:pt>
                <c:pt idx="4">
                  <c:v>51.2</c:v>
                </c:pt>
                <c:pt idx="5">
                  <c:v>58.7</c:v>
                </c:pt>
                <c:pt idx="6">
                  <c:v>60.4</c:v>
                </c:pt>
                <c:pt idx="7">
                  <c:v>69.5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learning disabilities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0-15 years</c:v>
                </c:pt>
                <c:pt idx="1">
                  <c:v>16-24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75+ years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3.9</c:v>
                </c:pt>
                <c:pt idx="2">
                  <c:v>7.2</c:v>
                </c:pt>
                <c:pt idx="3">
                  <c:v>12.3</c:v>
                </c:pt>
                <c:pt idx="4">
                  <c:v>18.3</c:v>
                </c:pt>
                <c:pt idx="5">
                  <c:v>28.9</c:v>
                </c:pt>
                <c:pt idx="6">
                  <c:v>38.200000000000003</c:v>
                </c:pt>
                <c:pt idx="7">
                  <c:v>52.6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41376"/>
        <c:axId val="37542912"/>
      </c:barChart>
      <c:catAx>
        <c:axId val="37541376"/>
        <c:scaling>
          <c:orientation val="minMax"/>
        </c:scaling>
        <c:delete val="0"/>
        <c:axPos val="l"/>
        <c:majorTickMark val="out"/>
        <c:minorTickMark val="none"/>
        <c:tickLblPos val="nextTo"/>
        <c:crossAx val="37542912"/>
        <c:crosses val="autoZero"/>
        <c:auto val="1"/>
        <c:lblAlgn val="ctr"/>
        <c:lblOffset val="100"/>
        <c:noMultiLvlLbl val="0"/>
      </c:catAx>
      <c:valAx>
        <c:axId val="37542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54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23158664906126"/>
          <c:y val="0.43977971896480966"/>
          <c:w val="0.30276842019332878"/>
          <c:h val="0.1268674718403203"/>
        </c:manualLayout>
      </c:layout>
      <c:overlay val="0"/>
      <c:txPr>
        <a:bodyPr/>
        <a:lstStyle/>
        <a:p>
          <a:pPr>
            <a:defRPr sz="2000">
              <a:solidFill>
                <a:srgbClr val="4F5961"/>
              </a:solidFill>
              <a:latin typeface="Swiss 721 Ligh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075654551925536E-2"/>
          <c:y val="0.13635587796031579"/>
          <c:w val="0.70842285322453258"/>
          <c:h val="0.77409800533248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Fair</c:v>
                </c:pt>
                <c:pt idx="3">
                  <c:v>bad</c:v>
                </c:pt>
                <c:pt idx="4">
                  <c:v>Very bad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15.21</c:v>
                </c:pt>
                <c:pt idx="1">
                  <c:v>34.94</c:v>
                </c:pt>
                <c:pt idx="2">
                  <c:v>34.049999999999997</c:v>
                </c:pt>
                <c:pt idx="3">
                  <c:v>10.54</c:v>
                </c:pt>
                <c:pt idx="4">
                  <c:v>5.24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learning disabilities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Fair</c:v>
                </c:pt>
                <c:pt idx="3">
                  <c:v>bad</c:v>
                </c:pt>
                <c:pt idx="4">
                  <c:v>Very bad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52.65</c:v>
                </c:pt>
                <c:pt idx="1">
                  <c:v>29.71</c:v>
                </c:pt>
                <c:pt idx="2">
                  <c:v>12.07</c:v>
                </c:pt>
                <c:pt idx="3">
                  <c:v>4.24</c:v>
                </c:pt>
                <c:pt idx="4">
                  <c:v>1.32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98944"/>
        <c:axId val="37700736"/>
      </c:barChart>
      <c:catAx>
        <c:axId val="3769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37700736"/>
        <c:crosses val="autoZero"/>
        <c:auto val="1"/>
        <c:lblAlgn val="ctr"/>
        <c:lblOffset val="100"/>
        <c:noMultiLvlLbl val="0"/>
      </c:catAx>
      <c:valAx>
        <c:axId val="3770073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3769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14620651414399"/>
          <c:y val="0.52265891669741416"/>
          <c:w val="0.24830145436044501"/>
          <c:h val="8.9033122653006794E-2"/>
        </c:manualLayout>
      </c:layout>
      <c:overlay val="0"/>
      <c:txPr>
        <a:bodyPr/>
        <a:lstStyle/>
        <a:p>
          <a:pPr>
            <a:defRPr sz="2000">
              <a:solidFill>
                <a:srgbClr val="4F5961"/>
              </a:solidFill>
              <a:latin typeface="Swiss 721 Ligh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88623202687382"/>
          <c:y val="3.0872469353908496E-2"/>
          <c:w val="0.78724121019896509"/>
          <c:h val="0.901783766307561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7.0000000000000001E-3</c:v>
                </c:pt>
                <c:pt idx="1">
                  <c:v>5.0000000000000001E-3</c:v>
                </c:pt>
                <c:pt idx="2">
                  <c:v>5.0000000000000001E-3</c:v>
                </c:pt>
                <c:pt idx="3">
                  <c:v>5.0000000000000001E-3</c:v>
                </c:pt>
                <c:pt idx="4">
                  <c:v>4.0000000000000001E-3</c:v>
                </c:pt>
                <c:pt idx="5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72512"/>
        <c:axId val="39074432"/>
      </c:barChart>
      <c:catAx>
        <c:axId val="390725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GB" sz="2000" b="0" dirty="0" smtClean="0">
                    <a:solidFill>
                      <a:srgbClr val="4F5961"/>
                    </a:solidFill>
                    <a:latin typeface="Swiss 721 Light"/>
                  </a:rPr>
                  <a:t>Age</a:t>
                </a:r>
                <a:r>
                  <a:rPr lang="en-GB" sz="2000" b="0" baseline="0" dirty="0" smtClean="0">
                    <a:solidFill>
                      <a:srgbClr val="4F5961"/>
                    </a:solidFill>
                    <a:latin typeface="Swiss 721 Light"/>
                  </a:rPr>
                  <a:t> bands in years</a:t>
                </a:r>
                <a:endParaRPr lang="en-GB" sz="2000" b="0" dirty="0">
                  <a:solidFill>
                    <a:srgbClr val="4F5961"/>
                  </a:solidFill>
                  <a:latin typeface="Swiss 721 Light"/>
                </a:endParaRPr>
              </a:p>
            </c:rich>
          </c:tx>
          <c:layout>
            <c:manualLayout>
              <c:xMode val="edge"/>
              <c:yMode val="edge"/>
              <c:x val="0"/>
              <c:y val="0.30482643655737934"/>
            </c:manualLayout>
          </c:layout>
          <c:overlay val="0"/>
        </c:title>
        <c:majorTickMark val="out"/>
        <c:minorTickMark val="none"/>
        <c:tickLblPos val="nextTo"/>
        <c:crossAx val="39074432"/>
        <c:crosses val="autoZero"/>
        <c:auto val="1"/>
        <c:lblAlgn val="ctr"/>
        <c:lblOffset val="100"/>
        <c:noMultiLvlLbl val="0"/>
      </c:catAx>
      <c:valAx>
        <c:axId val="39074432"/>
        <c:scaling>
          <c:orientation val="minMax"/>
          <c:max val="8.0000000000000019E-3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9072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 lot</c:v>
                </c:pt>
                <c:pt idx="1">
                  <c:v>A little</c:v>
                </c:pt>
                <c:pt idx="2">
                  <c:v>Not at all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0.60799999999999998</c:v>
                </c:pt>
                <c:pt idx="1">
                  <c:v>0.25700000000000001</c:v>
                </c:pt>
                <c:pt idx="2">
                  <c:v>0.125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learning disabilities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 lot</c:v>
                </c:pt>
                <c:pt idx="1">
                  <c:v>A little</c:v>
                </c:pt>
                <c:pt idx="2">
                  <c:v>Not at all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9.2999999999999999E-2</c:v>
                </c:pt>
                <c:pt idx="1">
                  <c:v>0.1</c:v>
                </c:pt>
                <c:pt idx="2">
                  <c:v>0.80700000000000005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99008"/>
        <c:axId val="39113088"/>
      </c:barChart>
      <c:catAx>
        <c:axId val="39099008"/>
        <c:scaling>
          <c:orientation val="minMax"/>
        </c:scaling>
        <c:delete val="0"/>
        <c:axPos val="b"/>
        <c:majorTickMark val="out"/>
        <c:minorTickMark val="none"/>
        <c:tickLblPos val="nextTo"/>
        <c:crossAx val="39113088"/>
        <c:crosses val="autoZero"/>
        <c:auto val="1"/>
        <c:lblAlgn val="ctr"/>
        <c:lblOffset val="100"/>
        <c:noMultiLvlLbl val="0"/>
      </c:catAx>
      <c:valAx>
        <c:axId val="39113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099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solidFill>
                <a:srgbClr val="4F5961"/>
              </a:solidFill>
              <a:latin typeface="Swiss 721 Ligh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7006455"/>
            <a:ext cx="25733931" cy="14904814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6"/>
            <a:ext cx="22706410" cy="10336247"/>
          </a:xfrm>
        </p:spPr>
        <p:txBody>
          <a:bodyPr/>
          <a:lstStyle>
            <a:lvl1pPr marL="0" indent="0" algn="ctr">
              <a:buNone/>
              <a:defRPr sz="7900"/>
            </a:lvl1pPr>
            <a:lvl2pPr marL="1512543" indent="0" algn="ctr">
              <a:buNone/>
              <a:defRPr sz="6600"/>
            </a:lvl2pPr>
            <a:lvl3pPr marL="3025087" indent="0" algn="ctr">
              <a:buNone/>
              <a:defRPr sz="6000"/>
            </a:lvl3pPr>
            <a:lvl4pPr marL="4537632" indent="0" algn="ctr">
              <a:buNone/>
              <a:defRPr sz="5300"/>
            </a:lvl4pPr>
            <a:lvl5pPr marL="6050175" indent="0" algn="ctr">
              <a:buNone/>
              <a:defRPr sz="5300"/>
            </a:lvl5pPr>
            <a:lvl6pPr marL="7562719" indent="0" algn="ctr">
              <a:buNone/>
              <a:defRPr sz="5300"/>
            </a:lvl6pPr>
            <a:lvl7pPr marL="9075262" indent="0" algn="ctr">
              <a:buNone/>
              <a:defRPr sz="5300"/>
            </a:lvl7pPr>
            <a:lvl8pPr marL="10587806" indent="0" algn="ctr">
              <a:buNone/>
              <a:defRPr sz="5300"/>
            </a:lvl8pPr>
            <a:lvl9pPr marL="12100351" indent="0" algn="ctr">
              <a:buNone/>
              <a:defRPr sz="53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9327"/>
            <a:ext cx="6528093" cy="36280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9327"/>
            <a:ext cx="19205838" cy="36280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10673209"/>
            <a:ext cx="26112372" cy="17808474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28650158"/>
            <a:ext cx="26112372" cy="9365057"/>
          </a:xfr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254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50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3763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017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271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52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780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035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4"/>
            <a:ext cx="12866966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11396634"/>
            <a:ext cx="12866966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9337"/>
            <a:ext cx="26112372" cy="827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4815"/>
            <a:ext cx="12807832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8164"/>
            <a:ext cx="12807832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4815"/>
            <a:ext cx="12870909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8164"/>
            <a:ext cx="12870909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4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3" y="2854114"/>
            <a:ext cx="9764545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4102"/>
            <a:ext cx="15326826" cy="30424055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3" y="12843511"/>
            <a:ext cx="9764545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3" y="2854114"/>
            <a:ext cx="9764545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4102"/>
            <a:ext cx="15326826" cy="30424055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543" indent="0">
              <a:buNone/>
              <a:defRPr sz="9300"/>
            </a:lvl2pPr>
            <a:lvl3pPr marL="3025087" indent="0">
              <a:buNone/>
              <a:defRPr sz="7900"/>
            </a:lvl3pPr>
            <a:lvl4pPr marL="4537632" indent="0">
              <a:buNone/>
              <a:defRPr sz="6600"/>
            </a:lvl4pPr>
            <a:lvl5pPr marL="6050175" indent="0">
              <a:buNone/>
              <a:defRPr sz="6600"/>
            </a:lvl5pPr>
            <a:lvl6pPr marL="7562719" indent="0">
              <a:buNone/>
              <a:defRPr sz="6600"/>
            </a:lvl6pPr>
            <a:lvl7pPr marL="9075262" indent="0">
              <a:buNone/>
              <a:defRPr sz="6600"/>
            </a:lvl7pPr>
            <a:lvl8pPr marL="10587806" indent="0">
              <a:buNone/>
              <a:defRPr sz="6600"/>
            </a:lvl8pPr>
            <a:lvl9pPr marL="12100351" indent="0">
              <a:buNone/>
              <a:defRPr sz="6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3" y="12843511"/>
            <a:ext cx="9764545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37"/>
            <a:ext cx="26112372" cy="8274949"/>
          </a:xfrm>
          <a:prstGeom prst="rect">
            <a:avLst/>
          </a:prstGeom>
        </p:spPr>
        <p:txBody>
          <a:bodyPr vert="horz" lIns="129360" tIns="64680" rIns="129360" bIns="646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4"/>
            <a:ext cx="26112372" cy="27163631"/>
          </a:xfrm>
          <a:prstGeom prst="rect">
            <a:avLst/>
          </a:prstGeom>
        </p:spPr>
        <p:txBody>
          <a:bodyPr vert="horz" lIns="129360" tIns="64680" rIns="129360" bIns="64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4"/>
            <a:ext cx="6811923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4"/>
            <a:ext cx="10217884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4"/>
            <a:ext cx="6811923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5087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272" indent="-756272" algn="l" defTabSz="302508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68815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1360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390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06447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18991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153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4079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6622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2543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5087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63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0175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2719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7526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7806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0351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chart" Target="../charts/chart5.xml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chart" Target="../charts/chart4.xml"/><Relationship Id="rId2" Type="http://schemas.openxmlformats.org/officeDocument/2006/relationships/image" Target="../media/image1.jpg"/><Relationship Id="rId16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chart" Target="../charts/chart2.xml"/><Relationship Id="rId10" Type="http://schemas.openxmlformats.org/officeDocument/2006/relationships/image" Target="../media/image9.jpeg"/><Relationship Id="rId19" Type="http://schemas.openxmlformats.org/officeDocument/2006/relationships/chart" Target="../charts/chart6.xml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/>
        </p:blipFill>
        <p:spPr>
          <a:xfrm rot="5400000">
            <a:off x="-20593657" y="19315676"/>
            <a:ext cx="44356477" cy="32834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87895" y="428208"/>
            <a:ext cx="23681370" cy="1731061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52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Prevalence and general health status of </a:t>
            </a:r>
            <a:r>
              <a:rPr lang="en-GB" sz="5200" b="1" dirty="0">
                <a:solidFill>
                  <a:srgbClr val="4F5961"/>
                </a:solidFill>
                <a:latin typeface="Swiss 721 Roman"/>
                <a:cs typeface="Swiss 721 Roman"/>
              </a:rPr>
              <a:t>p</a:t>
            </a:r>
            <a:r>
              <a:rPr lang="en-GB" sz="52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eople </a:t>
            </a:r>
            <a:r>
              <a:rPr lang="en-GB" sz="5200" b="1" dirty="0">
                <a:solidFill>
                  <a:srgbClr val="4F5961"/>
                </a:solidFill>
                <a:latin typeface="Swiss 721 Roman"/>
                <a:cs typeface="Swiss 721 Roman"/>
              </a:rPr>
              <a:t>with </a:t>
            </a:r>
            <a:r>
              <a:rPr lang="en-GB" sz="52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learning </a:t>
            </a:r>
            <a:r>
              <a:rPr lang="en-GB" sz="5200" b="1" dirty="0">
                <a:solidFill>
                  <a:srgbClr val="4F5961"/>
                </a:solidFill>
                <a:latin typeface="Swiss 721 Roman"/>
                <a:cs typeface="Swiss 721 Roman"/>
              </a:rPr>
              <a:t>disabilities </a:t>
            </a:r>
            <a:endParaRPr lang="en-GB" sz="5200" b="1" dirty="0" smtClean="0">
              <a:solidFill>
                <a:srgbClr val="4F5961"/>
              </a:solidFill>
              <a:latin typeface="Swiss 721 Roman"/>
              <a:cs typeface="Swiss 721 Roman"/>
            </a:endParaRPr>
          </a:p>
          <a:p>
            <a:pPr algn="ctr"/>
            <a:r>
              <a:rPr lang="en-GB" sz="52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in Scotland: a total population </a:t>
            </a:r>
            <a:r>
              <a:rPr lang="en-GB" sz="5200" b="1" dirty="0">
                <a:solidFill>
                  <a:srgbClr val="4F5961"/>
                </a:solidFill>
                <a:latin typeface="Swiss 721 Roman"/>
                <a:cs typeface="Swiss 721 Roman"/>
              </a:rPr>
              <a:t>study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86" y="4862873"/>
            <a:ext cx="2212931" cy="225784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215144" y="4313658"/>
            <a:ext cx="8979961" cy="4471993"/>
            <a:chOff x="4793395" y="2800038"/>
            <a:chExt cx="6424146" cy="3162466"/>
          </a:xfrm>
        </p:grpSpPr>
        <p:sp>
          <p:nvSpPr>
            <p:cNvPr id="16" name="TextBox 15"/>
            <p:cNvSpPr txBox="1"/>
            <p:nvPr/>
          </p:nvSpPr>
          <p:spPr>
            <a:xfrm>
              <a:off x="4793395" y="2800038"/>
              <a:ext cx="6424146" cy="3162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3400" dirty="0">
                <a:latin typeface="Swiss 721 Roman"/>
              </a:endParaRPr>
            </a:p>
            <a:p>
              <a:r>
                <a:rPr lang="en-GB" sz="3100" b="1" dirty="0">
                  <a:solidFill>
                    <a:srgbClr val="F99D2B"/>
                  </a:solidFill>
                  <a:latin typeface="Swiss 721 Light"/>
                </a:rPr>
                <a:t>Introduction</a:t>
              </a:r>
            </a:p>
            <a:p>
              <a:endParaRPr lang="en-GB" sz="3200" dirty="0">
                <a:solidFill>
                  <a:srgbClr val="F99D2B"/>
                </a:solidFill>
                <a:latin typeface="Swiss 721 Light"/>
              </a:endParaRPr>
            </a:p>
            <a:p>
              <a:pPr marL="384448" indent="-384448">
                <a:lnSpc>
                  <a:spcPct val="95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GB" altLang="en-US" sz="2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wiss 721 Roman"/>
                </a:rPr>
                <a:t>People  with  learning  disabilities  experience  health  inequalities  compared  to  other  people </a:t>
              </a:r>
              <a:r>
                <a:rPr lang="en-GB" altLang="en-US" sz="28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wiss 721 Roman"/>
                </a:rPr>
                <a:t>1-5</a:t>
              </a:r>
            </a:p>
            <a:p>
              <a:pPr marL="384448" indent="-384448">
                <a:lnSpc>
                  <a:spcPct val="95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GB" altLang="en-US" sz="2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wiss 721 Roman"/>
                </a:rPr>
                <a:t>Very  little  is  known on  the  health  status  of  people  with  learning  disabilities  in  Scotland</a:t>
              </a:r>
            </a:p>
            <a:p>
              <a:pPr marL="384448" indent="-384448">
                <a:lnSpc>
                  <a:spcPct val="95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GB" altLang="en-US" sz="2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wiss 721 Roman"/>
                </a:rPr>
                <a:t>Most studies  have  comprised  small  or  incomplete  populations</a:t>
              </a:r>
            </a:p>
            <a:p>
              <a:pPr algn="just"/>
              <a:endParaRPr lang="en-GB" sz="2800" dirty="0">
                <a:solidFill>
                  <a:srgbClr val="4F5961"/>
                </a:solidFill>
                <a:latin typeface="Swiss 721 Roman"/>
                <a:cs typeface="Swiss 721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849457" y="3663860"/>
              <a:ext cx="5829721" cy="0"/>
            </a:xfrm>
            <a:prstGeom prst="line">
              <a:avLst/>
            </a:prstGeom>
            <a:ln>
              <a:solidFill>
                <a:srgbClr val="F99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881985" y="2458302"/>
            <a:ext cx="17064841" cy="1531007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Laura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Anne </a:t>
            </a:r>
            <a:r>
              <a:rPr lang="en-GB" sz="3200" dirty="0" err="1" smtClean="0">
                <a:solidFill>
                  <a:srgbClr val="4F5961"/>
                </a:solidFill>
                <a:latin typeface="Swiss 721 Roman"/>
              </a:rPr>
              <a:t>Hughes-McCormack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, Ewelina Rydzewska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, Angela Henderson,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Sally-Ann Cooper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Institute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of Health and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Wellbeing, University of Glasgow</a:t>
            </a:r>
            <a:endParaRPr lang="en-GB" sz="3200" dirty="0">
              <a:solidFill>
                <a:srgbClr val="4F5961"/>
              </a:solidFill>
              <a:latin typeface="Swiss 721 Roman"/>
            </a:endParaRPr>
          </a:p>
          <a:p>
            <a:pPr algn="ctr"/>
            <a:r>
              <a:rPr lang="en-GB" sz="2700" u="sng" dirty="0" smtClean="0">
                <a:solidFill>
                  <a:srgbClr val="0088CF"/>
                </a:solidFill>
                <a:latin typeface="Swiss 721 Roman"/>
              </a:rPr>
              <a:t>Laura.Hughes-McCormack@glasgow.ac.uk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795005" y="41917834"/>
            <a:ext cx="24962418" cy="718428"/>
            <a:chOff x="3947405" y="41917834"/>
            <a:chExt cx="24962418" cy="718428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7405" y="41917834"/>
              <a:ext cx="2204124" cy="718428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254278" y="41928376"/>
              <a:ext cx="22655545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This poster presents findings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from Scotland’s </a:t>
              </a:r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Census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2011.</a:t>
              </a:r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If </a:t>
              </a:r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you have an enquiry that specifically relates to Scotland’s Census 2011, please contact National Records of Scotland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Customer Services</a:t>
              </a:r>
            </a:p>
            <a:p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at</a:t>
              </a:r>
              <a:r>
                <a:rPr lang="en-GB" sz="2000" dirty="0" smtClean="0">
                  <a:latin typeface="Swiss 721 Roman"/>
                  <a:cs typeface="Swiss 721 Roman"/>
                </a:rPr>
                <a:t> </a:t>
              </a:r>
              <a:r>
                <a:rPr lang="en-GB" sz="2000" u="sng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customer@gro-scotland.gsi.gov.uk</a:t>
              </a:r>
              <a:r>
                <a:rPr lang="en-GB" sz="2000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or visit </a:t>
              </a:r>
              <a:r>
                <a:rPr lang="en-GB" sz="2000" u="sng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www.scotlandcensus.gov.uk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.</a:t>
              </a:r>
              <a:endParaRPr lang="en-GB" sz="2000" dirty="0">
                <a:solidFill>
                  <a:srgbClr val="4F5961"/>
                </a:solidFill>
                <a:latin typeface="Swiss 721 Roman"/>
                <a:cs typeface="Swiss 721 Roman"/>
              </a:endParaRPr>
            </a:p>
          </p:txBody>
        </p:sp>
      </p:grpSp>
      <p:pic>
        <p:nvPicPr>
          <p:cNvPr id="2" name="Picture 1" descr="Scottish Government Logo Whit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383" y="1071410"/>
            <a:ext cx="2083830" cy="2048492"/>
          </a:xfrm>
          <a:prstGeom prst="rect">
            <a:avLst/>
          </a:prstGeom>
        </p:spPr>
      </p:pic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934" y="401984"/>
            <a:ext cx="2566518" cy="8012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3313"/>
            <a:ext cx="3210182" cy="15561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88" y="8046578"/>
            <a:ext cx="2242363" cy="227026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6348618" y="8347044"/>
            <a:ext cx="8979962" cy="4078039"/>
            <a:chOff x="6106661" y="8084017"/>
            <a:chExt cx="8979962" cy="4078039"/>
          </a:xfrm>
        </p:grpSpPr>
        <p:sp>
          <p:nvSpPr>
            <p:cNvPr id="8" name="TextBox 7"/>
            <p:cNvSpPr txBox="1"/>
            <p:nvPr/>
          </p:nvSpPr>
          <p:spPr>
            <a:xfrm>
              <a:off x="6106661" y="8084017"/>
              <a:ext cx="8979962" cy="4078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100" b="1" dirty="0">
                  <a:solidFill>
                    <a:srgbClr val="81C341"/>
                  </a:solidFill>
                  <a:latin typeface="Swiss 721 Light"/>
                </a:rPr>
                <a:t>Project Aims</a:t>
              </a:r>
            </a:p>
            <a:p>
              <a:pPr algn="just"/>
              <a:endParaRPr lang="en-GB" sz="3200" dirty="0">
                <a:solidFill>
                  <a:srgbClr val="81C341"/>
                </a:solidFill>
                <a:latin typeface="Swiss 721 Roman"/>
              </a:endParaRPr>
            </a:p>
            <a:p>
              <a:pPr algn="just"/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This study investigated:</a:t>
              </a:r>
            </a:p>
            <a:p>
              <a:pPr marL="742358" indent="-742358" algn="just">
                <a:buAutoNum type="arabicParenR"/>
              </a:pPr>
              <a:r>
                <a:rPr lang="en-GB" sz="28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T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he prevalence of learning disabilities by age and gender, and age of identification of learning disabilities in childhood</a:t>
              </a:r>
            </a:p>
            <a:p>
              <a:pPr marL="742358" indent="-742358" algn="just">
                <a:buAutoNum type="arabicParenR"/>
              </a:pPr>
              <a:r>
                <a:rPr lang="en-GB" sz="28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T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he reported general health status of children, young people and adults with learning disabilities compared with the general population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260002" y="8778521"/>
              <a:ext cx="8149047" cy="0"/>
            </a:xfrm>
            <a:prstGeom prst="line">
              <a:avLst/>
            </a:prstGeom>
            <a:ln>
              <a:solidFill>
                <a:srgbClr val="81C3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 descr="Symbols Colour RGB_pie chart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86" y="15534559"/>
            <a:ext cx="2200681" cy="2212557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6435636" y="15494065"/>
            <a:ext cx="20733629" cy="757443"/>
            <a:chOff x="7161971" y="16681371"/>
            <a:chExt cx="20733629" cy="757443"/>
          </a:xfrm>
        </p:grpSpPr>
        <p:sp>
          <p:nvSpPr>
            <p:cNvPr id="20" name="TextBox 19"/>
            <p:cNvSpPr txBox="1"/>
            <p:nvPr/>
          </p:nvSpPr>
          <p:spPr>
            <a:xfrm>
              <a:off x="7161971" y="16681371"/>
              <a:ext cx="3460894" cy="607677"/>
            </a:xfrm>
            <a:prstGeom prst="rect">
              <a:avLst/>
            </a:prstGeom>
            <a:noFill/>
          </p:spPr>
          <p:txBody>
            <a:bodyPr wrap="square" lIns="129360" tIns="64680" rIns="129360" bIns="64680" rtlCol="0">
              <a:spAutoFit/>
            </a:bodyPr>
            <a:lstStyle/>
            <a:p>
              <a:r>
                <a:rPr lang="en-GB" sz="3100" b="1" dirty="0">
                  <a:solidFill>
                    <a:srgbClr val="81C341"/>
                  </a:solidFill>
                  <a:latin typeface="Swiss 721 Light"/>
                </a:rPr>
                <a:t>Results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7274618" y="17433859"/>
              <a:ext cx="20620982" cy="4955"/>
            </a:xfrm>
            <a:prstGeom prst="line">
              <a:avLst/>
            </a:prstGeom>
            <a:ln>
              <a:solidFill>
                <a:srgbClr val="81C3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6513832" y="17223896"/>
            <a:ext cx="85284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Identification of learning disabilities</a:t>
            </a:r>
            <a:r>
              <a:rPr lang="en-US" sz="28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 </a:t>
            </a:r>
            <a:r>
              <a:rPr lang="en-US" sz="28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in childhood</a:t>
            </a:r>
            <a:endParaRPr lang="en-US" sz="2800" b="1" dirty="0">
              <a:solidFill>
                <a:srgbClr val="4F5961"/>
              </a:solidFill>
              <a:latin typeface="Swiss 721 Roman"/>
              <a:cs typeface="Swiss 721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906143" y="31504221"/>
            <a:ext cx="8923780" cy="561510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‘Poor’ general health (Males)</a:t>
            </a:r>
            <a:endParaRPr lang="en-US" sz="2800" b="1" dirty="0">
              <a:solidFill>
                <a:srgbClr val="4F5961"/>
              </a:solidFill>
              <a:latin typeface="Swiss 721 Light"/>
              <a:cs typeface="Swiss 721 Ligh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8139186" y="24930759"/>
            <a:ext cx="743995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Limited in daily activities from poor health</a:t>
            </a:r>
            <a:endParaRPr lang="en-US" sz="2800" b="1" dirty="0">
              <a:solidFill>
                <a:srgbClr val="4F5961"/>
              </a:solidFill>
              <a:latin typeface="Swiss 721 Roman"/>
              <a:cs typeface="Swiss 721 Roman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42549"/>
              </p:ext>
            </p:extLst>
          </p:nvPr>
        </p:nvGraphicFramePr>
        <p:xfrm>
          <a:off x="3487896" y="12764898"/>
          <a:ext cx="25596066" cy="1958340"/>
        </p:xfrm>
        <a:graphic>
          <a:graphicData uri="http://schemas.openxmlformats.org/drawingml/2006/table">
            <a:tbl>
              <a:tblPr/>
              <a:tblGrid>
                <a:gridCol w="3133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23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36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636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76360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81744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83538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78155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72484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1328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wiss 721 Roman"/>
                          <a:cs typeface="Swiss 721 Roman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Total N (%)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0-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15 </a:t>
                      </a:r>
                      <a:r>
                        <a:rPr lang="en-GB" sz="2800" b="1" i="0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16-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24 </a:t>
                      </a:r>
                      <a:r>
                        <a:rPr lang="en-GB" sz="2800" b="1" i="0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25-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34 </a:t>
                      </a:r>
                      <a:r>
                        <a:rPr lang="en-GB" sz="2800" b="1" i="0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35-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44 </a:t>
                      </a:r>
                      <a:r>
                        <a:rPr lang="en-GB" sz="2800" b="1" i="0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45-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54 </a:t>
                      </a:r>
                      <a:r>
                        <a:rPr lang="en-GB" sz="2800" b="1" i="0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55-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64 </a:t>
                      </a:r>
                      <a:r>
                        <a:rPr lang="en-GB" sz="2800" b="1" i="0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65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+ </a:t>
                      </a:r>
                      <a:r>
                        <a:rPr lang="en-GB" sz="2800" b="1" i="0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24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People with 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LD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26,349</a:t>
                      </a:r>
                      <a:r>
                        <a:rPr lang="en-GB" sz="28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5,234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0.6%)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4,162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0.7%)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3,475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3,859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4,301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2,863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0.4%)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2,455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0.3%)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24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GB" sz="2800" b="1" i="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People 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without</a:t>
                      </a:r>
                      <a:r>
                        <a:rPr lang="en-GB" sz="2800" b="1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en-GB" sz="28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LD</a:t>
                      </a:r>
                      <a:endParaRPr lang="en-GB" sz="28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5,269,054</a:t>
                      </a:r>
                      <a:r>
                        <a:rPr lang="en-GB" sz="28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911,097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99.4%)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628,326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99.3%)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663,852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730,895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782,455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99.5%)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664,550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99.6%)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887,879</a:t>
                      </a:r>
                      <a:r>
                        <a:rPr lang="en-GB" sz="28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en-GB" sz="2800" b="0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99.7%)</a:t>
                      </a:r>
                      <a:endParaRPr lang="en-GB" sz="28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822686" y="38364552"/>
            <a:ext cx="17340534" cy="2348285"/>
            <a:chOff x="3947405" y="38364552"/>
            <a:chExt cx="17340534" cy="2348285"/>
          </a:xfrm>
        </p:grpSpPr>
        <p:pic>
          <p:nvPicPr>
            <p:cNvPr id="17" name="Picture 16" descr="Symbols Colour RGB_pencil.jp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7405" y="38364552"/>
              <a:ext cx="2205447" cy="2220550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6561405" y="38373735"/>
              <a:ext cx="14726534" cy="2339102"/>
              <a:chOff x="5516029" y="27508030"/>
              <a:chExt cx="9571927" cy="165414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516029" y="27508030"/>
                <a:ext cx="9571927" cy="1654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100" b="1" dirty="0">
                    <a:solidFill>
                      <a:srgbClr val="0088CF"/>
                    </a:solidFill>
                    <a:latin typeface="Swiss 721 Light"/>
                  </a:rPr>
                  <a:t>Conclusions</a:t>
                </a:r>
              </a:p>
              <a:p>
                <a:endParaRPr lang="en-GB" sz="3100" dirty="0" smtClean="0">
                  <a:solidFill>
                    <a:srgbClr val="0088CF"/>
                  </a:solidFill>
                  <a:latin typeface="Swiss 721 Light"/>
                </a:endParaRPr>
              </a:p>
              <a:p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People </a:t>
                </a:r>
                <a:r>
                  <a:rPr lang="en-US" sz="2800" dirty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with </a:t>
                </a:r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learning disabilities are:</a:t>
                </a:r>
                <a:endParaRPr lang="en-US" sz="2800" dirty="0">
                  <a:solidFill>
                    <a:srgbClr val="0088CF"/>
                  </a:solidFill>
                  <a:latin typeface="Swiss 721 Roman"/>
                  <a:cs typeface="Swiss 721 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more likely to be in poor health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m</a:t>
                </a:r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ore likely to be limited in daily activities by health 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5589029" y="28036363"/>
                <a:ext cx="5255089" cy="4494"/>
              </a:xfrm>
              <a:prstGeom prst="line">
                <a:avLst/>
              </a:prstGeom>
              <a:ln>
                <a:solidFill>
                  <a:srgbClr val="0088C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3" name="TextBox 102"/>
          <p:cNvSpPr txBox="1"/>
          <p:nvPr/>
        </p:nvSpPr>
        <p:spPr>
          <a:xfrm>
            <a:off x="19750113" y="39574198"/>
            <a:ext cx="6488087" cy="10002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100" b="1" dirty="0">
                <a:solidFill>
                  <a:srgbClr val="4F5961"/>
                </a:solidFill>
                <a:latin typeface="Swiss 721 Light"/>
                <a:cs typeface="Swiss 721 Light"/>
              </a:rPr>
              <a:t>M</a:t>
            </a:r>
            <a:r>
              <a:rPr lang="en-US" sz="31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ore information:</a:t>
            </a:r>
          </a:p>
          <a:p>
            <a:r>
              <a:rPr lang="en-US" sz="2800" b="1" u="sng" dirty="0" smtClean="0">
                <a:solidFill>
                  <a:srgbClr val="0088CF"/>
                </a:solidFill>
                <a:latin typeface="Swiss 721 Roman"/>
                <a:cs typeface="Swiss 721 Roman"/>
              </a:rPr>
              <a:t>www.sldo.ac.uk</a:t>
            </a:r>
          </a:p>
        </p:txBody>
      </p:sp>
      <p:pic>
        <p:nvPicPr>
          <p:cNvPr id="23" name="Picture 22" descr="qrcodelogo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3198" y="39034685"/>
            <a:ext cx="2539920" cy="253992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770650" y="4878407"/>
            <a:ext cx="13100783" cy="7254312"/>
            <a:chOff x="16008610" y="4878407"/>
            <a:chExt cx="13100783" cy="7254312"/>
          </a:xfrm>
        </p:grpSpPr>
        <p:grpSp>
          <p:nvGrpSpPr>
            <p:cNvPr id="39" name="Group 38"/>
            <p:cNvGrpSpPr/>
            <p:nvPr/>
          </p:nvGrpSpPr>
          <p:grpSpPr>
            <a:xfrm>
              <a:off x="16008610" y="4878407"/>
              <a:ext cx="12102198" cy="2356892"/>
              <a:chOff x="11033346" y="3411898"/>
              <a:chExt cx="8547879" cy="166672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2936013" y="3413596"/>
                <a:ext cx="6645212" cy="1665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100" b="1" dirty="0">
                    <a:solidFill>
                      <a:srgbClr val="0088CF"/>
                    </a:solidFill>
                    <a:latin typeface="Swiss 721 Light"/>
                  </a:rPr>
                  <a:t>Methods</a:t>
                </a:r>
              </a:p>
              <a:p>
                <a:endParaRPr lang="en-GB" sz="3200" dirty="0">
                  <a:solidFill>
                    <a:srgbClr val="0088CF"/>
                  </a:solidFill>
                  <a:latin typeface="Swiss 721 Light"/>
                </a:endParaRPr>
              </a:p>
              <a:p>
                <a:pPr algn="just"/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We analysed Scotland's Census 2011 data and generated descriptive statistics about people with and without learning disabilities. </a:t>
                </a:r>
                <a:endParaRPr lang="en-GB" sz="2800" dirty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</p:txBody>
          </p:sp>
          <p:pic>
            <p:nvPicPr>
              <p:cNvPr id="15" name="Picture 14" descr="Symbols Colour RGB_bars.jpg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33346" y="3411898"/>
                <a:ext cx="1585695" cy="1585695"/>
              </a:xfrm>
              <a:prstGeom prst="rect">
                <a:avLst/>
              </a:prstGeom>
            </p:spPr>
          </p:pic>
        </p:grp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8610" y="8046578"/>
              <a:ext cx="2245048" cy="227026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18730753" y="8500956"/>
              <a:ext cx="10378640" cy="3631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3100" b="1" dirty="0">
                  <a:solidFill>
                    <a:srgbClr val="F99D2B"/>
                  </a:solidFill>
                  <a:latin typeface="Swiss 721 Light"/>
                </a:rPr>
                <a:t>Sample</a:t>
              </a:r>
            </a:p>
            <a:p>
              <a:pPr lvl="0"/>
              <a:endParaRPr lang="en-GB" sz="3100" dirty="0">
                <a:solidFill>
                  <a:srgbClr val="F99D2B"/>
                </a:solidFill>
                <a:latin typeface="Swiss 721 Roman"/>
              </a:endParaRPr>
            </a:p>
            <a:p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In total, </a:t>
              </a:r>
              <a:r>
                <a:rPr lang="en-GB" sz="2800" b="1" dirty="0">
                  <a:solidFill>
                    <a:srgbClr val="4F5961"/>
                  </a:solidFill>
                  <a:latin typeface="Swiss 721 Roman"/>
                </a:rPr>
                <a:t>5,295,403</a:t>
              </a:r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 people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lived </a:t>
              </a:r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in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Scotland in 2011	</a:t>
              </a:r>
              <a:endParaRPr lang="en-GB" sz="2800" dirty="0">
                <a:solidFill>
                  <a:srgbClr val="4F5961"/>
                </a:solidFill>
                <a:latin typeface="Swiss 721 Roman"/>
              </a:endParaRPr>
            </a:p>
            <a:p>
              <a:pPr lvl="0" algn="just"/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That’s</a:t>
              </a:r>
              <a:r>
                <a:rPr lang="en-GB" sz="2800" b="1" dirty="0" smtClean="0">
                  <a:solidFill>
                    <a:srgbClr val="0088CF"/>
                  </a:solidFill>
                  <a:latin typeface="Swiss 721 Roman"/>
                </a:rPr>
                <a:t> 15,149 (57.5%</a:t>
              </a:r>
              <a:r>
                <a:rPr lang="en-GB" sz="2800" b="1" dirty="0">
                  <a:solidFill>
                    <a:srgbClr val="0088CF"/>
                  </a:solidFill>
                  <a:latin typeface="Swiss 721 Roman"/>
                </a:rPr>
                <a:t>) </a:t>
              </a:r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males and </a:t>
              </a:r>
              <a:r>
                <a:rPr lang="en-GB" sz="2800" b="1" dirty="0" smtClean="0">
                  <a:solidFill>
                    <a:srgbClr val="0088CF"/>
                  </a:solidFill>
                  <a:latin typeface="Swiss 721 Roman"/>
                </a:rPr>
                <a:t>11,200 (42.5)</a:t>
              </a:r>
              <a:r>
                <a:rPr lang="en-GB" sz="2800" b="1" dirty="0" smtClean="0">
                  <a:solidFill>
                    <a:srgbClr val="4F5961"/>
                  </a:solidFill>
                  <a:latin typeface="Swiss 721 Roman"/>
                </a:rPr>
                <a:t>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females</a:t>
              </a:r>
            </a:p>
            <a:p>
              <a:pPr lvl="0" algn="just"/>
              <a:r>
                <a:rPr lang="en-GB" sz="2800" b="1" dirty="0">
                  <a:solidFill>
                    <a:srgbClr val="F99D2B"/>
                  </a:solidFill>
                  <a:latin typeface="Swiss 721 Roman"/>
                </a:rPr>
                <a:t>26,349 (0.5%)</a:t>
              </a:r>
              <a:r>
                <a:rPr lang="en-GB" sz="2800" b="1" dirty="0">
                  <a:solidFill>
                    <a:srgbClr val="4F5961"/>
                  </a:solidFill>
                  <a:latin typeface="Swiss 721 Roman"/>
                </a:rPr>
                <a:t> </a:t>
              </a:r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of them have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learning disabilities</a:t>
              </a:r>
            </a:p>
            <a:p>
              <a:pPr lvl="0"/>
              <a:r>
                <a:rPr lang="en-GB" sz="2800" b="1" dirty="0" smtClean="0">
                  <a:solidFill>
                    <a:srgbClr val="81C341"/>
                  </a:solidFill>
                  <a:latin typeface="Swiss 721 Roman"/>
                </a:rPr>
                <a:t>5,234</a:t>
              </a:r>
              <a:r>
                <a:rPr lang="en-GB" sz="2800" b="1" dirty="0" smtClean="0">
                  <a:solidFill>
                    <a:srgbClr val="4F5961"/>
                  </a:solidFill>
                  <a:latin typeface="Swiss 721 Roman"/>
                </a:rPr>
                <a:t> </a:t>
              </a:r>
              <a:r>
                <a:rPr lang="en-GB" sz="2800" b="1" dirty="0">
                  <a:solidFill>
                    <a:srgbClr val="81C341"/>
                  </a:solidFill>
                  <a:latin typeface="Swiss 721 Roman"/>
                </a:rPr>
                <a:t>(19.9%) </a:t>
              </a:r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children and </a:t>
              </a:r>
              <a:r>
                <a:rPr lang="en-GB" sz="2800" b="1" dirty="0">
                  <a:solidFill>
                    <a:srgbClr val="81C341"/>
                  </a:solidFill>
                  <a:latin typeface="Swiss 721 Roman"/>
                </a:rPr>
                <a:t>21,115 (80.1%)</a:t>
              </a:r>
              <a:r>
                <a:rPr lang="en-GB" sz="2800" b="1" dirty="0">
                  <a:solidFill>
                    <a:srgbClr val="4F5961"/>
                  </a:solidFill>
                  <a:latin typeface="Swiss 721 Roman"/>
                </a:rPr>
                <a:t>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adults	</a:t>
              </a:r>
              <a:endParaRPr lang="en-GB" sz="2800" dirty="0">
                <a:solidFill>
                  <a:srgbClr val="4F5961"/>
                </a:solidFill>
                <a:latin typeface="Swiss 721 Roman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18730753" y="5624807"/>
              <a:ext cx="8149047" cy="0"/>
            </a:xfrm>
            <a:prstGeom prst="line">
              <a:avLst/>
            </a:prstGeom>
            <a:ln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745524" y="9025641"/>
              <a:ext cx="8149047" cy="0"/>
            </a:xfrm>
            <a:prstGeom prst="line">
              <a:avLst/>
            </a:prstGeom>
            <a:ln>
              <a:solidFill>
                <a:srgbClr val="F99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7429650" y="31599960"/>
            <a:ext cx="8923780" cy="561510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‘Poor’ general health (Females) </a:t>
            </a:r>
            <a:endParaRPr lang="en-US" sz="2800" b="1" dirty="0">
              <a:solidFill>
                <a:srgbClr val="4F5961"/>
              </a:solidFill>
              <a:latin typeface="Swiss 721 Light"/>
              <a:cs typeface="Swiss 721 Light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458852888"/>
              </p:ext>
            </p:extLst>
          </p:nvPr>
        </p:nvGraphicFramePr>
        <p:xfrm>
          <a:off x="4897067" y="18319597"/>
          <a:ext cx="9538088" cy="622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3711168169"/>
              </p:ext>
            </p:extLst>
          </p:nvPr>
        </p:nvGraphicFramePr>
        <p:xfrm>
          <a:off x="17655860" y="32377469"/>
          <a:ext cx="11577437" cy="564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433427913"/>
              </p:ext>
            </p:extLst>
          </p:nvPr>
        </p:nvGraphicFramePr>
        <p:xfrm>
          <a:off x="4327012" y="32125221"/>
          <a:ext cx="12443638" cy="582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2819584930"/>
              </p:ext>
            </p:extLst>
          </p:nvPr>
        </p:nvGraphicFramePr>
        <p:xfrm>
          <a:off x="4844682" y="25041431"/>
          <a:ext cx="11340124" cy="626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7035425" y="25012774"/>
            <a:ext cx="626750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Reported health status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414612" y="17204600"/>
            <a:ext cx="626750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Prevalence in adulthood</a:t>
            </a:r>
            <a:endParaRPr lang="en-US" sz="2800" b="1" dirty="0">
              <a:solidFill>
                <a:srgbClr val="4F5961"/>
              </a:solidFill>
              <a:latin typeface="Swiss 721 Roman"/>
              <a:cs typeface="Swiss 721 Roman"/>
            </a:endParaRPr>
          </a:p>
        </p:txBody>
      </p:sp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1127121240"/>
              </p:ext>
            </p:extLst>
          </p:nvPr>
        </p:nvGraphicFramePr>
        <p:xfrm>
          <a:off x="16317196" y="17939621"/>
          <a:ext cx="10036234" cy="6581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1534135098"/>
              </p:ext>
            </p:extLst>
          </p:nvPr>
        </p:nvGraphicFramePr>
        <p:xfrm>
          <a:off x="17026411" y="25981572"/>
          <a:ext cx="10847023" cy="513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</p:spTree>
    <p:extLst>
      <p:ext uri="{BB962C8B-B14F-4D97-AF65-F5344CB8AC3E}">
        <p14:creationId xmlns:p14="http://schemas.microsoft.com/office/powerpoint/2010/main" val="2225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4125</TotalTime>
  <Words>345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Laura Hughes-Mccormack</cp:lastModifiedBy>
  <cp:revision>197</cp:revision>
  <cp:lastPrinted>2016-12-08T10:50:23Z</cp:lastPrinted>
  <dcterms:created xsi:type="dcterms:W3CDTF">2015-10-26T11:13:08Z</dcterms:created>
  <dcterms:modified xsi:type="dcterms:W3CDTF">2017-05-10T08:08:17Z</dcterms:modified>
</cp:coreProperties>
</file>